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</p:sldIdLst>
  <p:sldSz cx="9144000" cy="6858000" type="screen4x3"/>
  <p:notesSz cx="9144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1841" y="1866862"/>
            <a:ext cx="1920240" cy="3716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6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61" Type="http://schemas.openxmlformats.org/officeDocument/2006/relationships/image" Target="../media/image61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jpg"/><Relationship Id="rId7" Type="http://schemas.openxmlformats.org/officeDocument/2006/relationships/image" Target="../media/image152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jpg"/><Relationship Id="rId7" Type="http://schemas.openxmlformats.org/officeDocument/2006/relationships/image" Target="../media/image163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jpg"/><Relationship Id="rId9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3.jpg"/><Relationship Id="rId4" Type="http://schemas.openxmlformats.org/officeDocument/2006/relationships/image" Target="../media/image17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6712" y="3421430"/>
            <a:ext cx="322262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4400" b="1" spc="-15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4400" b="1" spc="-20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4400" b="1" spc="0" dirty="0">
                <a:solidFill>
                  <a:srgbClr val="000066"/>
                </a:solidFill>
                <a:latin typeface="Calibri"/>
                <a:cs typeface="Calibri"/>
              </a:rPr>
              <a:t>c</a:t>
            </a: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4400" b="1" spc="-15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4400" b="1" spc="-15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4400" b="1" spc="-20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4400" b="1" spc="-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endParaRPr sz="4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542" y="6283959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5175" marR="5080" indent="-1560830">
              <a:lnSpc>
                <a:spcPct val="100000"/>
              </a:lnSpc>
            </a:pPr>
            <a:r>
              <a:rPr spc="-10" dirty="0"/>
              <a:t>Medidas </a:t>
            </a:r>
            <a:r>
              <a:rPr spc="-25" dirty="0"/>
              <a:t>para </a:t>
            </a:r>
            <a:r>
              <a:rPr spc="-15" dirty="0"/>
              <a:t>establecer </a:t>
            </a:r>
            <a:r>
              <a:rPr spc="-35" dirty="0"/>
              <a:t>y/o </a:t>
            </a:r>
            <a:r>
              <a:rPr spc="-10" dirty="0"/>
              <a:t>fortalecer </a:t>
            </a:r>
            <a:r>
              <a:rPr spc="-5" dirty="0"/>
              <a:t>el  </a:t>
            </a:r>
            <a:r>
              <a:rPr spc="-25" dirty="0"/>
              <a:t>programa </a:t>
            </a:r>
            <a:r>
              <a:rPr spc="-10" dirty="0"/>
              <a:t>de</a:t>
            </a:r>
            <a:r>
              <a:rPr spc="5" dirty="0"/>
              <a:t> </a:t>
            </a:r>
            <a:r>
              <a:rPr spc="-5" dirty="0"/>
              <a:t>vigilancia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565" y="2480945"/>
            <a:ext cx="8453120" cy="3157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800" spc="-15" dirty="0">
                <a:solidFill>
                  <a:srgbClr val="000066"/>
                </a:solidFill>
                <a:latin typeface="Calibri"/>
                <a:cs typeface="Calibri"/>
              </a:rPr>
              <a:t>Inventario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800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66"/>
                </a:solidFill>
                <a:latin typeface="Calibri"/>
                <a:cs typeface="Calibri"/>
              </a:rPr>
              <a:t>Emisiones</a:t>
            </a:r>
            <a:endParaRPr sz="28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67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800" spc="-15" dirty="0">
                <a:solidFill>
                  <a:srgbClr val="000066"/>
                </a:solidFill>
                <a:latin typeface="Calibri"/>
                <a:cs typeface="Calibri"/>
              </a:rPr>
              <a:t>Red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monitoreo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800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calidad del</a:t>
            </a:r>
            <a:r>
              <a:rPr sz="2800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aire</a:t>
            </a:r>
            <a:endParaRPr sz="2800" dirty="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Estimación del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impacto </a:t>
            </a:r>
            <a:r>
              <a:rPr sz="2800" dirty="0">
                <a:solidFill>
                  <a:srgbClr val="000066"/>
                </a:solidFill>
                <a:latin typeface="Calibri"/>
                <a:cs typeface="Calibri"/>
              </a:rPr>
              <a:t>social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(estudio</a:t>
            </a:r>
            <a:r>
              <a:rPr sz="28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epidemiológico)</a:t>
            </a:r>
            <a:endParaRPr sz="2800" dirty="0">
              <a:latin typeface="Calibri"/>
              <a:cs typeface="Calibri"/>
            </a:endParaRPr>
          </a:p>
          <a:p>
            <a:pPr marL="527050" marR="1811655" indent="-514350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AutoNum type="arabicPeriod"/>
              <a:tabLst>
                <a:tab pos="527050" algn="l"/>
                <a:tab pos="527685" algn="l"/>
              </a:tabLst>
            </a:pP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Modelamiento del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comportamiento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800" spc="-1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66"/>
                </a:solidFill>
                <a:latin typeface="Calibri"/>
                <a:cs typeface="Calibri"/>
              </a:rPr>
              <a:t>los  </a:t>
            </a:r>
            <a:r>
              <a:rPr sz="2800" spc="-15" dirty="0">
                <a:solidFill>
                  <a:srgbClr val="000066"/>
                </a:solidFill>
                <a:latin typeface="Calibri"/>
                <a:cs typeface="Calibri"/>
              </a:rPr>
              <a:t>contaminantes</a:t>
            </a:r>
            <a:r>
              <a:rPr sz="2800" spc="-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00066"/>
                </a:solidFill>
                <a:latin typeface="Calibri"/>
                <a:cs typeface="Calibri"/>
              </a:rPr>
              <a:t>atmosféricos</a:t>
            </a:r>
            <a:endParaRPr sz="2800" dirty="0">
              <a:latin typeface="Calibri"/>
              <a:cs typeface="Calibri"/>
            </a:endParaRPr>
          </a:p>
          <a:p>
            <a:pPr marL="527685" indent="-514984">
              <a:lnSpc>
                <a:spcPct val="100000"/>
              </a:lnSpc>
              <a:spcBef>
                <a:spcPts val="1340"/>
              </a:spcBef>
              <a:buClr>
                <a:srgbClr val="000000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Sistema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800" spc="-10" dirty="0">
                <a:solidFill>
                  <a:srgbClr val="000066"/>
                </a:solidFill>
                <a:latin typeface="Calibri"/>
                <a:cs typeface="Calibri"/>
              </a:rPr>
              <a:t>Información Ambiental </a:t>
            </a:r>
            <a:r>
              <a:rPr sz="2800" spc="-5" dirty="0">
                <a:solidFill>
                  <a:srgbClr val="000066"/>
                </a:solidFill>
                <a:latin typeface="Calibri"/>
                <a:cs typeface="Calibri"/>
              </a:rPr>
              <a:t>Regional</a:t>
            </a:r>
            <a:r>
              <a:rPr sz="2800" spc="-11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66"/>
                </a:solidFill>
                <a:latin typeface="Calibri"/>
                <a:cs typeface="Calibri"/>
              </a:rPr>
              <a:t>(SIAR)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542" y="6283959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32" rIns="0" bIns="0" rtlCol="0">
            <a:spAutoFit/>
          </a:bodyPr>
          <a:lstStyle/>
          <a:p>
            <a:pPr marL="3345815" marR="5080" indent="-2752725">
              <a:lnSpc>
                <a:spcPct val="100000"/>
              </a:lnSpc>
            </a:pPr>
            <a:r>
              <a:rPr sz="2400" spc="-5" dirty="0"/>
              <a:t>Medidas </a:t>
            </a:r>
            <a:r>
              <a:rPr sz="2400" spc="-15" dirty="0"/>
              <a:t>para </a:t>
            </a:r>
            <a:r>
              <a:rPr sz="2400" spc="-10" dirty="0"/>
              <a:t>mejorar </a:t>
            </a:r>
            <a:r>
              <a:rPr sz="2400" spc="5" dirty="0"/>
              <a:t>la </a:t>
            </a:r>
            <a:r>
              <a:rPr sz="2400" spc="-5" dirty="0"/>
              <a:t>calidad </a:t>
            </a:r>
            <a:r>
              <a:rPr sz="2400" dirty="0"/>
              <a:t>de </a:t>
            </a:r>
            <a:r>
              <a:rPr sz="2400" spc="-5" dirty="0"/>
              <a:t>aire </a:t>
            </a:r>
            <a:r>
              <a:rPr sz="2400" dirty="0"/>
              <a:t>y </a:t>
            </a:r>
            <a:r>
              <a:rPr sz="2400" spc="-10" dirty="0"/>
              <a:t>prevenir</a:t>
            </a:r>
            <a:r>
              <a:rPr sz="2400" spc="-114" dirty="0"/>
              <a:t> </a:t>
            </a:r>
            <a:r>
              <a:rPr sz="2400" dirty="0"/>
              <a:t>su  </a:t>
            </a:r>
            <a:r>
              <a:rPr sz="2400" spc="-10" dirty="0"/>
              <a:t>deterioro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9565" y="1371600"/>
            <a:ext cx="8375650" cy="459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 err="1">
                <a:latin typeface="Calibri"/>
                <a:cs typeface="Calibri"/>
              </a:rPr>
              <a:t>Medidas</a:t>
            </a:r>
            <a:r>
              <a:rPr sz="2200" b="1" spc="-95" dirty="0">
                <a:latin typeface="Calibri"/>
                <a:cs typeface="Calibri"/>
              </a:rPr>
              <a:t> </a:t>
            </a:r>
            <a:r>
              <a:rPr sz="2200" b="1" spc="-5" dirty="0" err="1" smtClean="0">
                <a:latin typeface="Calibri"/>
                <a:cs typeface="Calibri"/>
              </a:rPr>
              <a:t>políticas</a:t>
            </a:r>
            <a:endParaRPr lang="es-ES"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97790" marR="204470" indent="-85090">
              <a:lnSpc>
                <a:spcPct val="100000"/>
              </a:lnSpc>
              <a:buChar char="•"/>
              <a:tabLst>
                <a:tab pos="213995" algn="l"/>
              </a:tabLst>
            </a:pP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Formulación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ordenanzas,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uso de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tecnologías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con </a:t>
            </a:r>
            <a:r>
              <a:rPr sz="2200" spc="5" dirty="0">
                <a:solidFill>
                  <a:srgbClr val="000066"/>
                </a:solidFill>
                <a:latin typeface="Calibri"/>
                <a:cs typeface="Calibri"/>
              </a:rPr>
              <a:t>menos</a:t>
            </a:r>
            <a:r>
              <a:rPr sz="2200" spc="-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emisiones,  empleo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fuentes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 energía </a:t>
            </a:r>
            <a:r>
              <a:rPr sz="2200" spc="5" dirty="0">
                <a:solidFill>
                  <a:srgbClr val="000066"/>
                </a:solidFill>
                <a:latin typeface="Calibri"/>
                <a:cs typeface="Calibri"/>
              </a:rPr>
              <a:t>menos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contaminantes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o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que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sean 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renovables</a:t>
            </a:r>
            <a:endParaRPr sz="2200" dirty="0">
              <a:latin typeface="Calibri"/>
              <a:cs typeface="Calibri"/>
            </a:endParaRPr>
          </a:p>
          <a:p>
            <a:pPr marL="213360" indent="-200660">
              <a:lnSpc>
                <a:spcPct val="100000"/>
              </a:lnSpc>
              <a:spcBef>
                <a:spcPts val="1055"/>
              </a:spcBef>
              <a:buChar char="•"/>
              <a:tabLst>
                <a:tab pos="213995" algn="l"/>
              </a:tabLst>
            </a:pP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El Plan a Limpiar el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Aire deberá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ser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articulado </a:t>
            </a:r>
            <a:r>
              <a:rPr sz="2200" spc="5" dirty="0">
                <a:solidFill>
                  <a:srgbClr val="000066"/>
                </a:solidFill>
                <a:latin typeface="Calibri"/>
                <a:cs typeface="Calibri"/>
              </a:rPr>
              <a:t>e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incorporado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a los</a:t>
            </a:r>
            <a:r>
              <a:rPr sz="2200" spc="-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planes</a:t>
            </a:r>
            <a:endParaRPr sz="2200" dirty="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2200" spc="-15" dirty="0">
                <a:solidFill>
                  <a:srgbClr val="000066"/>
                </a:solidFill>
                <a:latin typeface="Calibri"/>
                <a:cs typeface="Calibri"/>
              </a:rPr>
              <a:t>estratégico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operativo </a:t>
            </a:r>
            <a:r>
              <a:rPr sz="2200" spc="-15" dirty="0">
                <a:solidFill>
                  <a:srgbClr val="000066"/>
                </a:solidFill>
                <a:latin typeface="Calibri"/>
                <a:cs typeface="Calibri"/>
              </a:rPr>
              <a:t>para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la asignación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200" spc="-1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fondos</a:t>
            </a:r>
            <a:endParaRPr sz="2200" dirty="0">
              <a:latin typeface="Calibri"/>
              <a:cs typeface="Calibri"/>
            </a:endParaRPr>
          </a:p>
          <a:p>
            <a:pPr marL="213360" indent="-200660">
              <a:lnSpc>
                <a:spcPct val="100000"/>
              </a:lnSpc>
              <a:spcBef>
                <a:spcPts val="1055"/>
              </a:spcBef>
              <a:buChar char="•"/>
              <a:tabLst>
                <a:tab pos="213995" algn="l"/>
              </a:tabLst>
            </a:pP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Inclusión del componente de calidad del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aire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en los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planes locales</a:t>
            </a:r>
            <a:r>
              <a:rPr sz="2200" spc="-1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endParaRPr sz="2200" dirty="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desarrollo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200" spc="5" dirty="0">
                <a:solidFill>
                  <a:srgbClr val="000066"/>
                </a:solidFill>
                <a:latin typeface="Calibri"/>
                <a:cs typeface="Calibri"/>
              </a:rPr>
              <a:t>en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actividades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relativas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a la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planificación</a:t>
            </a:r>
            <a:r>
              <a:rPr sz="2200" spc="-25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urbana</a:t>
            </a:r>
            <a:endParaRPr sz="2200" dirty="0">
              <a:latin typeface="Calibri"/>
              <a:cs typeface="Calibri"/>
            </a:endParaRPr>
          </a:p>
          <a:p>
            <a:pPr marL="213360" indent="-200660">
              <a:lnSpc>
                <a:spcPct val="100000"/>
              </a:lnSpc>
              <a:spcBef>
                <a:spcPts val="1055"/>
              </a:spcBef>
              <a:buChar char="•"/>
              <a:tabLst>
                <a:tab pos="213995" algn="l"/>
              </a:tabLst>
            </a:pP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Elaboración de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programas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 gestión de </a:t>
            </a:r>
            <a:r>
              <a:rPr sz="2200" spc="-10" dirty="0">
                <a:solidFill>
                  <a:srgbClr val="000066"/>
                </a:solidFill>
                <a:latin typeface="Calibri"/>
                <a:cs typeface="Calibri"/>
              </a:rPr>
              <a:t>transporte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local orientados</a:t>
            </a:r>
            <a:r>
              <a:rPr sz="2200" spc="-20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al</a:t>
            </a:r>
            <a:endParaRPr sz="2200" dirty="0">
              <a:latin typeface="Calibri"/>
              <a:cs typeface="Calibri"/>
            </a:endParaRPr>
          </a:p>
          <a:p>
            <a:pPr marL="97790">
              <a:lnSpc>
                <a:spcPct val="100000"/>
              </a:lnSpc>
            </a:pP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desarrollo de un Sistema de </a:t>
            </a:r>
            <a:r>
              <a:rPr sz="2200" spc="-20" dirty="0">
                <a:solidFill>
                  <a:srgbClr val="000066"/>
                </a:solidFill>
                <a:latin typeface="Calibri"/>
                <a:cs typeface="Calibri"/>
              </a:rPr>
              <a:t>Transporte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Urbano Masivo</a:t>
            </a:r>
            <a:r>
              <a:rPr sz="2200" spc="-1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66"/>
                </a:solidFill>
                <a:latin typeface="Calibri"/>
                <a:cs typeface="Calibri"/>
              </a:rPr>
              <a:t>Eficiente</a:t>
            </a:r>
            <a:endParaRPr sz="2200" dirty="0">
              <a:latin typeface="Calibri"/>
              <a:cs typeface="Calibri"/>
            </a:endParaRPr>
          </a:p>
          <a:p>
            <a:pPr marL="213360" indent="-200660">
              <a:lnSpc>
                <a:spcPct val="100000"/>
              </a:lnSpc>
              <a:spcBef>
                <a:spcPts val="1055"/>
              </a:spcBef>
              <a:buChar char="•"/>
              <a:tabLst>
                <a:tab pos="213995" algn="l"/>
              </a:tabLst>
            </a:pP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de comunicaciones </a:t>
            </a:r>
            <a:r>
              <a:rPr sz="22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conciencia</a:t>
            </a:r>
            <a:r>
              <a:rPr sz="2200" spc="-1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000066"/>
                </a:solidFill>
                <a:latin typeface="Calibri"/>
                <a:cs typeface="Calibri"/>
              </a:rPr>
              <a:t>ciudadana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32" rIns="0" bIns="0" rtlCol="0">
            <a:spAutoFit/>
          </a:bodyPr>
          <a:lstStyle/>
          <a:p>
            <a:pPr marL="3345815" marR="5080" indent="-2752725">
              <a:lnSpc>
                <a:spcPct val="100000"/>
              </a:lnSpc>
            </a:pPr>
            <a:r>
              <a:rPr sz="2400" spc="-5" dirty="0"/>
              <a:t>Medidas </a:t>
            </a:r>
            <a:r>
              <a:rPr sz="2400" spc="-15" dirty="0"/>
              <a:t>para </a:t>
            </a:r>
            <a:r>
              <a:rPr sz="2400" spc="-10" dirty="0"/>
              <a:t>mejorar </a:t>
            </a:r>
            <a:r>
              <a:rPr sz="2400" spc="5" dirty="0"/>
              <a:t>la </a:t>
            </a:r>
            <a:r>
              <a:rPr sz="2400" spc="-5" dirty="0"/>
              <a:t>calidad </a:t>
            </a:r>
            <a:r>
              <a:rPr sz="2400" dirty="0"/>
              <a:t>de </a:t>
            </a:r>
            <a:r>
              <a:rPr sz="2400" spc="-5" dirty="0"/>
              <a:t>aire </a:t>
            </a:r>
            <a:r>
              <a:rPr sz="2400" dirty="0"/>
              <a:t>y </a:t>
            </a:r>
            <a:r>
              <a:rPr sz="2400" spc="-10" dirty="0"/>
              <a:t>prevenir</a:t>
            </a:r>
            <a:r>
              <a:rPr sz="2400" spc="-114" dirty="0"/>
              <a:t> </a:t>
            </a:r>
            <a:r>
              <a:rPr sz="2400" dirty="0"/>
              <a:t>su  </a:t>
            </a:r>
            <a:r>
              <a:rPr sz="2400" spc="-10" dirty="0"/>
              <a:t>deterioro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9565" y="1323847"/>
            <a:ext cx="8385809" cy="519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latin typeface="Calibri"/>
                <a:cs typeface="Calibri"/>
              </a:rPr>
              <a:t>Medidas</a:t>
            </a:r>
            <a:r>
              <a:rPr sz="2200" b="1" spc="-7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administrativas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Times New Roman"/>
              <a:cs typeface="Times New Roman"/>
            </a:endParaRPr>
          </a:p>
          <a:p>
            <a:pPr marL="192405" indent="-17970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Fortalecimiento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instituciones responsables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implementar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spc="5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medidas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ct val="100000"/>
              </a:lnSpc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del Plan a Limpiar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</a:t>
            </a:r>
            <a:r>
              <a:rPr sz="20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Promover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cumplimiento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 normas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voluntarias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como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ISO</a:t>
            </a:r>
            <a:r>
              <a:rPr sz="2000" spc="2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14001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Fomentar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compromisos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voluntarios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reducción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2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emisiones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Supervisar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cumplimiento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EIA, </a:t>
            </a:r>
            <a:r>
              <a:rPr sz="2000" spc="-30" dirty="0">
                <a:solidFill>
                  <a:srgbClr val="000066"/>
                </a:solidFill>
                <a:latin typeface="Calibri"/>
                <a:cs typeface="Calibri"/>
              </a:rPr>
              <a:t>PAMA, </a:t>
            </a:r>
            <a:r>
              <a:rPr sz="2000" spc="-75" dirty="0">
                <a:solidFill>
                  <a:srgbClr val="000066"/>
                </a:solidFill>
                <a:latin typeface="Calibri"/>
                <a:cs typeface="Calibri"/>
              </a:rPr>
              <a:t>DAP,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DIA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e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informes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ambientales </a:t>
            </a:r>
            <a:r>
              <a:rPr sz="20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ct val="100000"/>
              </a:lnSpc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sectores</a:t>
            </a:r>
            <a:r>
              <a:rPr sz="2000" spc="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competentes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Supervisar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cumplimiento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normas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que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preserven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calidad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3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Acceso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000" spc="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información</a:t>
            </a:r>
            <a:endParaRPr sz="2000">
              <a:latin typeface="Calibri"/>
              <a:cs typeface="Calibri"/>
            </a:endParaRPr>
          </a:p>
          <a:p>
            <a:pPr marL="189230" indent="-1765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Char char="•"/>
              <a:tabLst>
                <a:tab pos="189865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Incorporar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unidad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minera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Cerro </a:t>
            </a:r>
            <a:r>
              <a:rPr sz="2000" spc="-30" dirty="0">
                <a:solidFill>
                  <a:srgbClr val="000066"/>
                </a:solidFill>
                <a:latin typeface="Calibri"/>
                <a:cs typeface="Calibri"/>
              </a:rPr>
              <a:t>Verde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en la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Cuenca </a:t>
            </a:r>
            <a:r>
              <a:rPr sz="2000" spc="-25" dirty="0">
                <a:solidFill>
                  <a:srgbClr val="000066"/>
                </a:solidFill>
                <a:latin typeface="Calibri"/>
                <a:cs typeface="Calibri"/>
              </a:rPr>
              <a:t>Atmosférica </a:t>
            </a:r>
            <a:r>
              <a:rPr sz="2000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189230">
              <a:lnSpc>
                <a:spcPct val="100000"/>
              </a:lnSpc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Arequipa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comunicaciones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conciencia</a:t>
            </a:r>
            <a:r>
              <a:rPr sz="2000" spc="1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ciudadana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imes New Roman"/>
              <a:cs typeface="Times New Roman"/>
            </a:endParaRPr>
          </a:p>
          <a:p>
            <a:pPr marL="100330" algn="ctr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32" rIns="0" bIns="0" rtlCol="0">
            <a:spAutoFit/>
          </a:bodyPr>
          <a:lstStyle/>
          <a:p>
            <a:pPr marL="3345815" marR="5080" indent="-2752725">
              <a:lnSpc>
                <a:spcPct val="100000"/>
              </a:lnSpc>
            </a:pPr>
            <a:r>
              <a:rPr sz="2400" spc="-5" dirty="0"/>
              <a:t>Medidas </a:t>
            </a:r>
            <a:r>
              <a:rPr sz="2400" spc="-15" dirty="0"/>
              <a:t>para </a:t>
            </a:r>
            <a:r>
              <a:rPr sz="2400" spc="-10" dirty="0"/>
              <a:t>mejorar </a:t>
            </a:r>
            <a:r>
              <a:rPr sz="2400" spc="5" dirty="0"/>
              <a:t>la </a:t>
            </a:r>
            <a:r>
              <a:rPr sz="2400" spc="-5" dirty="0"/>
              <a:t>calidad </a:t>
            </a:r>
            <a:r>
              <a:rPr sz="2400" dirty="0"/>
              <a:t>de </a:t>
            </a:r>
            <a:r>
              <a:rPr sz="2400" spc="-5" dirty="0"/>
              <a:t>aire </a:t>
            </a:r>
            <a:r>
              <a:rPr sz="2400" dirty="0"/>
              <a:t>y </a:t>
            </a:r>
            <a:r>
              <a:rPr sz="2400" spc="-10" dirty="0"/>
              <a:t>prevenir</a:t>
            </a:r>
            <a:r>
              <a:rPr sz="2400" spc="-114" dirty="0"/>
              <a:t> </a:t>
            </a:r>
            <a:r>
              <a:rPr sz="2400" dirty="0"/>
              <a:t>su  </a:t>
            </a:r>
            <a:r>
              <a:rPr sz="2400" spc="-10" dirty="0"/>
              <a:t>deterioro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9565" y="1324864"/>
            <a:ext cx="8216265" cy="519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Medidas técnicas </a:t>
            </a:r>
            <a:r>
              <a:rPr sz="2000" b="1" spc="-25" dirty="0">
                <a:latin typeface="Calibri"/>
                <a:cs typeface="Calibri"/>
              </a:rPr>
              <a:t>y/o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preventivas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95580" marR="5080" indent="-182880">
              <a:lnSpc>
                <a:spcPct val="100000"/>
              </a:lnSpc>
              <a:buClr>
                <a:srgbClr val="000000"/>
              </a:buClr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Incorporar en el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transporte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ciudad,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medidas y 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recomendaciones establecidas en el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Plan a Limpiar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Aire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sobre el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Sistema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 </a:t>
            </a:r>
            <a:r>
              <a:rPr sz="2000" spc="-25" dirty="0">
                <a:solidFill>
                  <a:srgbClr val="000066"/>
                </a:solidFill>
                <a:latin typeface="Calibri"/>
                <a:cs typeface="Calibri"/>
              </a:rPr>
              <a:t>Transporte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Urbano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Masivo</a:t>
            </a:r>
            <a:r>
              <a:rPr sz="2000" spc="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Eficiente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Implementación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revisiones</a:t>
            </a:r>
            <a:r>
              <a:rPr sz="2000" spc="1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técnicas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Elaborar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una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estrategia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para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limitar el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incremento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taxis,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basada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en </a:t>
            </a:r>
            <a:r>
              <a:rPr sz="20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</a:t>
            </a:r>
            <a:endParaRPr sz="200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reglamento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nacional de</a:t>
            </a:r>
            <a:r>
              <a:rPr sz="20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transporte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comunicaciones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conciencia</a:t>
            </a:r>
            <a:r>
              <a:rPr sz="2000" spc="1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ciudadana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Reducción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emisiones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fuentes</a:t>
            </a:r>
            <a:r>
              <a:rPr sz="2000" spc="1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puntuales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Elaborar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un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listado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límites máximos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permisibles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para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emisiones</a:t>
            </a:r>
            <a:r>
              <a:rPr sz="2000" spc="3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endParaRPr sz="2000">
              <a:latin typeface="Calibri"/>
              <a:cs typeface="Calibri"/>
            </a:endParaRPr>
          </a:p>
          <a:p>
            <a:pPr marL="195580">
              <a:lnSpc>
                <a:spcPct val="100000"/>
              </a:lnSpc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calderas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-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combustión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Fomentar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uso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combustibles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con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menores concentraciones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3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azufre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69875" algn="ctr">
              <a:lnSpc>
                <a:spcPct val="100000"/>
              </a:lnSpc>
              <a:spcBef>
                <a:spcPts val="1700"/>
              </a:spcBef>
            </a:pPr>
            <a:r>
              <a:rPr sz="1400" spc="-15" dirty="0"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542" y="6283959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32" rIns="0" bIns="0" rtlCol="0">
            <a:spAutoFit/>
          </a:bodyPr>
          <a:lstStyle/>
          <a:p>
            <a:pPr marL="3345815" marR="5080" indent="-2752725">
              <a:lnSpc>
                <a:spcPct val="100000"/>
              </a:lnSpc>
            </a:pPr>
            <a:r>
              <a:rPr sz="2400" spc="-5" dirty="0"/>
              <a:t>Medidas </a:t>
            </a:r>
            <a:r>
              <a:rPr sz="2400" spc="-15" dirty="0"/>
              <a:t>para </a:t>
            </a:r>
            <a:r>
              <a:rPr sz="2400" spc="-10" dirty="0"/>
              <a:t>mejorar </a:t>
            </a:r>
            <a:r>
              <a:rPr sz="2400" spc="5" dirty="0"/>
              <a:t>la </a:t>
            </a:r>
            <a:r>
              <a:rPr sz="2400" spc="-5" dirty="0"/>
              <a:t>calidad </a:t>
            </a:r>
            <a:r>
              <a:rPr sz="2400" dirty="0"/>
              <a:t>de </a:t>
            </a:r>
            <a:r>
              <a:rPr sz="2400" spc="-5" dirty="0"/>
              <a:t>aire </a:t>
            </a:r>
            <a:r>
              <a:rPr sz="2400" dirty="0"/>
              <a:t>y </a:t>
            </a:r>
            <a:r>
              <a:rPr sz="2400" spc="-10" dirty="0"/>
              <a:t>prevenir</a:t>
            </a:r>
            <a:r>
              <a:rPr sz="2400" spc="-114" dirty="0"/>
              <a:t> </a:t>
            </a:r>
            <a:r>
              <a:rPr sz="2400" dirty="0"/>
              <a:t>su  </a:t>
            </a:r>
            <a:r>
              <a:rPr sz="2400" spc="-10" dirty="0"/>
              <a:t>deterioro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9565" y="1324864"/>
            <a:ext cx="7771765" cy="429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Medidas técnicas </a:t>
            </a:r>
            <a:r>
              <a:rPr sz="2000" b="1" spc="-25" dirty="0">
                <a:latin typeface="Calibri"/>
                <a:cs typeface="Calibri"/>
              </a:rPr>
              <a:t>y/o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preventivas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95580" marR="258445" indent="-182880">
              <a:lnSpc>
                <a:spcPct val="100000"/>
              </a:lnSpc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Fomentar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implementación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del Plan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Integral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Gestión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Ambiental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Residuos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Sólidos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(PIGARS)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Reducción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emisiones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fuentes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2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área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Fomentar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buenas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prácticas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ambientales en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panaderías, pollerías y</a:t>
            </a:r>
            <a:r>
              <a:rPr sz="2000" spc="3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saunas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Fomentar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buenas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prácticas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ambientales en ladrilleras</a:t>
            </a:r>
            <a:r>
              <a:rPr sz="2000" spc="3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artesanales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Reducción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polvo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Controlar el polvo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generado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2000" spc="-5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000" spc="1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construcción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Controlar el polvo </a:t>
            </a: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generado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2000" spc="-20" dirty="0">
                <a:solidFill>
                  <a:srgbClr val="000066"/>
                </a:solidFill>
                <a:latin typeface="Calibri"/>
                <a:cs typeface="Calibri"/>
              </a:rPr>
              <a:t>tráfico</a:t>
            </a:r>
            <a:r>
              <a:rPr sz="2000" spc="1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vehicular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0" dirty="0">
                <a:solidFill>
                  <a:srgbClr val="000066"/>
                </a:solidFill>
                <a:latin typeface="Calibri"/>
                <a:cs typeface="Calibri"/>
              </a:rPr>
              <a:t>Controlar el polvo natural</a:t>
            </a:r>
            <a:endParaRPr sz="2000">
              <a:latin typeface="Calibri"/>
              <a:cs typeface="Calibri"/>
            </a:endParaRPr>
          </a:p>
          <a:p>
            <a:pPr marL="192405" indent="-179705">
              <a:lnSpc>
                <a:spcPct val="100000"/>
              </a:lnSpc>
              <a:spcBef>
                <a:spcPts val="480"/>
              </a:spcBef>
              <a:buChar char="•"/>
              <a:tabLst>
                <a:tab pos="193040" algn="l"/>
              </a:tabLst>
            </a:pPr>
            <a:r>
              <a:rPr sz="2000" spc="-15" dirty="0">
                <a:solidFill>
                  <a:srgbClr val="000066"/>
                </a:solidFill>
                <a:latin typeface="Calibri"/>
                <a:cs typeface="Calibri"/>
              </a:rPr>
              <a:t>Forestación</a:t>
            </a:r>
            <a:r>
              <a:rPr sz="2000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66"/>
                </a:solidFill>
                <a:latin typeface="Calibri"/>
                <a:cs typeface="Calibri"/>
              </a:rPr>
              <a:t>urbana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1542" y="6283959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32" rIns="0" bIns="0" rtlCol="0">
            <a:spAutoFit/>
          </a:bodyPr>
          <a:lstStyle/>
          <a:p>
            <a:pPr marL="3345815" marR="5080" indent="-2752725">
              <a:lnSpc>
                <a:spcPct val="100000"/>
              </a:lnSpc>
            </a:pPr>
            <a:r>
              <a:rPr sz="2400" spc="-5" dirty="0"/>
              <a:t>Medidas </a:t>
            </a:r>
            <a:r>
              <a:rPr sz="2400" spc="-15" dirty="0"/>
              <a:t>para </a:t>
            </a:r>
            <a:r>
              <a:rPr sz="2400" spc="-10" dirty="0"/>
              <a:t>mejorar </a:t>
            </a:r>
            <a:r>
              <a:rPr sz="2400" spc="5" dirty="0"/>
              <a:t>la </a:t>
            </a:r>
            <a:r>
              <a:rPr sz="2400" spc="-5" dirty="0"/>
              <a:t>calidad </a:t>
            </a:r>
            <a:r>
              <a:rPr sz="2400" dirty="0"/>
              <a:t>de </a:t>
            </a:r>
            <a:r>
              <a:rPr sz="2400" spc="-5" dirty="0"/>
              <a:t>aire </a:t>
            </a:r>
            <a:r>
              <a:rPr sz="2400" dirty="0"/>
              <a:t>y </a:t>
            </a:r>
            <a:r>
              <a:rPr sz="2400" spc="-10" dirty="0"/>
              <a:t>prevenir</a:t>
            </a:r>
            <a:r>
              <a:rPr sz="2400" spc="-114" dirty="0"/>
              <a:t> </a:t>
            </a:r>
            <a:r>
              <a:rPr sz="2400" dirty="0"/>
              <a:t>su  </a:t>
            </a:r>
            <a:r>
              <a:rPr sz="2400" spc="-10" dirty="0"/>
              <a:t>deterioro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9518" y="1322781"/>
            <a:ext cx="8429625" cy="2880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Medidas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sociales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•</a:t>
            </a:r>
            <a:r>
              <a:rPr sz="2400" spc="-30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Sensibilizar</a:t>
            </a:r>
            <a:r>
              <a:rPr sz="2400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4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opinión</a:t>
            </a:r>
            <a:r>
              <a:rPr sz="2400" spc="-3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pública</a:t>
            </a:r>
            <a:r>
              <a:rPr sz="2400" spc="-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400" spc="-10" dirty="0">
                <a:solidFill>
                  <a:srgbClr val="000066"/>
                </a:solidFill>
                <a:latin typeface="Calibri"/>
                <a:cs typeface="Calibri"/>
              </a:rPr>
              <a:t>fomentar</a:t>
            </a:r>
            <a:r>
              <a:rPr sz="2400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cambios</a:t>
            </a:r>
            <a:r>
              <a:rPr sz="2400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conducta</a:t>
            </a:r>
            <a:endParaRPr sz="2400">
              <a:latin typeface="Calibri"/>
              <a:cs typeface="Calibri"/>
            </a:endParaRPr>
          </a:p>
          <a:p>
            <a:pPr marL="194945" marR="69215" indent="-18288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•</a:t>
            </a:r>
            <a:r>
              <a:rPr sz="2400" spc="-30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Establecer</a:t>
            </a:r>
            <a:r>
              <a:rPr sz="2400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000066"/>
                </a:solidFill>
                <a:latin typeface="Calibri"/>
                <a:cs typeface="Calibri"/>
              </a:rPr>
              <a:t>una</a:t>
            </a:r>
            <a:r>
              <a:rPr sz="2400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0066"/>
                </a:solidFill>
                <a:latin typeface="Calibri"/>
                <a:cs typeface="Calibri"/>
              </a:rPr>
              <a:t>estrategia</a:t>
            </a:r>
            <a:r>
              <a:rPr sz="2400" spc="-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4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comunicación</a:t>
            </a:r>
            <a:r>
              <a:rPr sz="2400" spc="-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y</a:t>
            </a:r>
            <a:r>
              <a:rPr sz="2400" spc="-3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conciencia</a:t>
            </a:r>
            <a:r>
              <a:rPr sz="24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ambiental 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en todos los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niveles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de la</a:t>
            </a:r>
            <a:r>
              <a:rPr sz="2400" spc="-1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población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•</a:t>
            </a:r>
            <a:r>
              <a:rPr sz="2400" spc="-30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Impulsar</a:t>
            </a:r>
            <a:r>
              <a:rPr sz="2400" spc="-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4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participación</a:t>
            </a:r>
            <a:r>
              <a:rPr sz="2400" spc="-5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sostenible</a:t>
            </a:r>
            <a:r>
              <a:rPr sz="2400" spc="-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400" spc="-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400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población</a:t>
            </a:r>
            <a:r>
              <a:rPr sz="2400" spc="-5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en</a:t>
            </a:r>
            <a:r>
              <a:rPr sz="2400" spc="-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las</a:t>
            </a:r>
            <a:r>
              <a:rPr sz="24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medidas</a:t>
            </a:r>
            <a:endParaRPr sz="2400">
              <a:latin typeface="Calibri"/>
              <a:cs typeface="Calibri"/>
            </a:endParaRPr>
          </a:p>
          <a:p>
            <a:pPr marL="194945">
              <a:lnSpc>
                <a:spcPct val="100000"/>
              </a:lnSpc>
            </a:pP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del Plan </a:t>
            </a:r>
            <a:r>
              <a:rPr sz="2400" spc="-95" dirty="0">
                <a:solidFill>
                  <a:srgbClr val="000066"/>
                </a:solidFill>
                <a:latin typeface="Calibri"/>
                <a:cs typeface="Calibri"/>
              </a:rPr>
              <a:t>“A </a:t>
            </a:r>
            <a:r>
              <a:rPr sz="2400" dirty="0">
                <a:solidFill>
                  <a:srgbClr val="000066"/>
                </a:solidFill>
                <a:latin typeface="Calibri"/>
                <a:cs typeface="Calibri"/>
              </a:rPr>
              <a:t>Limpiar el</a:t>
            </a:r>
            <a:r>
              <a:rPr sz="2400" spc="-10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000066"/>
                </a:solidFill>
                <a:latin typeface="Calibri"/>
                <a:cs typeface="Calibri"/>
              </a:rPr>
              <a:t>Aire”.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309" rIns="0" bIns="0" rtlCol="0">
            <a:spAutoFit/>
          </a:bodyPr>
          <a:lstStyle/>
          <a:p>
            <a:pPr marL="3042920" marR="5080" indent="-2249805">
              <a:lnSpc>
                <a:spcPts val="3460"/>
              </a:lnSpc>
            </a:pPr>
            <a:r>
              <a:rPr sz="2900" spc="-10" dirty="0"/>
              <a:t>Sistema </a:t>
            </a:r>
            <a:r>
              <a:rPr sz="2900" spc="-5" dirty="0"/>
              <a:t>Local </a:t>
            </a:r>
            <a:r>
              <a:rPr sz="2900" dirty="0"/>
              <a:t>de </a:t>
            </a:r>
            <a:r>
              <a:rPr sz="2900" spc="-5" dirty="0"/>
              <a:t>Gesti</a:t>
            </a:r>
            <a:r>
              <a:rPr sz="2900" spc="-5" dirty="0">
                <a:latin typeface="Times New Roman"/>
                <a:cs typeface="Times New Roman"/>
              </a:rPr>
              <a:t>ó</a:t>
            </a:r>
            <a:r>
              <a:rPr sz="2900" spc="-5" dirty="0"/>
              <a:t>n Ambiental</a:t>
            </a:r>
            <a:r>
              <a:rPr sz="2900" spc="-165" dirty="0"/>
              <a:t> </a:t>
            </a:r>
            <a:r>
              <a:rPr sz="2900" dirty="0"/>
              <a:t>de  </a:t>
            </a:r>
            <a:r>
              <a:rPr sz="2900" spc="-5" dirty="0"/>
              <a:t>Arequipa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08500" y="2097074"/>
            <a:ext cx="733425" cy="184150"/>
          </a:xfrm>
          <a:custGeom>
            <a:avLst/>
            <a:gdLst/>
            <a:ahLst/>
            <a:cxnLst/>
            <a:rect l="l" t="t" r="r" b="b"/>
            <a:pathLst>
              <a:path w="733425" h="184150">
                <a:moveTo>
                  <a:pt x="0" y="0"/>
                </a:moveTo>
                <a:lnTo>
                  <a:pt x="733425" y="0"/>
                </a:lnTo>
                <a:lnTo>
                  <a:pt x="733425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44775" y="1643049"/>
            <a:ext cx="4507230" cy="708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106680" algn="ctr">
              <a:lnSpc>
                <a:spcPct val="100000"/>
              </a:lnSpc>
              <a:spcBef>
                <a:spcPts val="740"/>
              </a:spcBef>
            </a:pPr>
            <a:r>
              <a:rPr sz="1200" b="1" spc="-10" dirty="0">
                <a:solidFill>
                  <a:srgbClr val="818181"/>
                </a:solidFill>
                <a:latin typeface="Calibri"/>
                <a:cs typeface="Calibri"/>
              </a:rPr>
              <a:t>REGIONAL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4775" y="1643049"/>
            <a:ext cx="4507230" cy="708025"/>
          </a:xfrm>
          <a:prstGeom prst="rect">
            <a:avLst/>
          </a:prstGeom>
          <a:solidFill>
            <a:srgbClr val="FFFF99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1652905" marR="1649095" indent="301625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Alcalde </a:t>
            </a:r>
            <a:r>
              <a:rPr sz="1200" b="1" dirty="0">
                <a:latin typeface="Calibri"/>
                <a:cs typeface="Calibri"/>
              </a:rPr>
              <a:t>y  </a:t>
            </a:r>
            <a:r>
              <a:rPr sz="1200" b="1" spc="-5" dirty="0">
                <a:latin typeface="Calibri"/>
                <a:cs typeface="Calibri"/>
              </a:rPr>
              <a:t>Concejo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Municipal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2650" y="4371962"/>
            <a:ext cx="1770380" cy="184150"/>
          </a:xfrm>
          <a:custGeom>
            <a:avLst/>
            <a:gdLst/>
            <a:ahLst/>
            <a:cxnLst/>
            <a:rect l="l" t="t" r="r" b="b"/>
            <a:pathLst>
              <a:path w="1770379" h="184150">
                <a:moveTo>
                  <a:pt x="0" y="0"/>
                </a:moveTo>
                <a:lnTo>
                  <a:pt x="1770062" y="0"/>
                </a:lnTo>
                <a:lnTo>
                  <a:pt x="1770062" y="184149"/>
                </a:lnTo>
                <a:lnTo>
                  <a:pt x="0" y="1841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67000" y="4062399"/>
            <a:ext cx="4508500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755650">
              <a:lnSpc>
                <a:spcPct val="100000"/>
              </a:lnSpc>
              <a:spcBef>
                <a:spcPts val="985"/>
              </a:spcBef>
            </a:pPr>
            <a:r>
              <a:rPr sz="1200" spc="-10" dirty="0">
                <a:latin typeface="Calibri"/>
                <a:cs typeface="Calibri"/>
              </a:rPr>
              <a:t>Grupos </a:t>
            </a:r>
            <a:r>
              <a:rPr sz="1200" spc="-20" dirty="0">
                <a:latin typeface="Calibri"/>
                <a:cs typeface="Calibri"/>
              </a:rPr>
              <a:t>Técnicos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Regionales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7000" y="4062399"/>
            <a:ext cx="4508500" cy="831850"/>
          </a:xfrm>
          <a:prstGeom prst="rect">
            <a:avLst/>
          </a:prstGeom>
          <a:solidFill>
            <a:srgbClr val="FFFF66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391920">
              <a:lnSpc>
                <a:spcPct val="100000"/>
              </a:lnSpc>
              <a:spcBef>
                <a:spcPts val="770"/>
              </a:spcBef>
            </a:pPr>
            <a:r>
              <a:rPr sz="1200" b="1" dirty="0">
                <a:latin typeface="Calibri"/>
                <a:cs typeface="Calibri"/>
              </a:rPr>
              <a:t>Grupos </a:t>
            </a:r>
            <a:r>
              <a:rPr sz="1200" b="1" spc="-15" dirty="0">
                <a:latin typeface="Calibri"/>
                <a:cs typeface="Calibri"/>
              </a:rPr>
              <a:t>Técnicos</a:t>
            </a:r>
            <a:r>
              <a:rPr sz="1200" b="1" spc="-10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Locales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5038" y="4420615"/>
            <a:ext cx="75692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265">
              <a:lnSpc>
                <a:spcPts val="1290"/>
              </a:lnSpc>
            </a:pPr>
            <a:r>
              <a:rPr sz="1200" b="1" spc="-5" dirty="0">
                <a:latin typeface="Calibri"/>
                <a:cs typeface="Calibri"/>
              </a:rPr>
              <a:t>Nivel </a:t>
            </a:r>
            <a:r>
              <a:rPr sz="1200" b="1" spc="-10" dirty="0">
                <a:latin typeface="Calibri"/>
                <a:cs typeface="Calibri"/>
              </a:rPr>
              <a:t>III  </a:t>
            </a:r>
            <a:r>
              <a:rPr sz="1200" b="1" spc="5" dirty="0">
                <a:latin typeface="Calibri"/>
                <a:cs typeface="Calibri"/>
              </a:rPr>
              <a:t>P</a:t>
            </a:r>
            <a:r>
              <a:rPr sz="1200" b="1" spc="-5" dirty="0">
                <a:latin typeface="Calibri"/>
                <a:cs typeface="Calibri"/>
              </a:rPr>
              <a:t>R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5" dirty="0">
                <a:latin typeface="Calibri"/>
                <a:cs typeface="Calibri"/>
              </a:rPr>
              <a:t>P</a:t>
            </a:r>
            <a:r>
              <a:rPr sz="1200" b="1" dirty="0">
                <a:latin typeface="Calibri"/>
                <a:cs typeface="Calibri"/>
              </a:rPr>
              <a:t>ON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015" y="5537809"/>
            <a:ext cx="656590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5570">
              <a:lnSpc>
                <a:spcPts val="1310"/>
              </a:lnSpc>
            </a:pPr>
            <a:r>
              <a:rPr sz="1200" b="1" spc="-5" dirty="0">
                <a:latin typeface="Calibri"/>
                <a:cs typeface="Calibri"/>
              </a:rPr>
              <a:t>Nivel IV  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10" dirty="0">
                <a:latin typeface="Calibri"/>
                <a:cs typeface="Calibri"/>
              </a:rPr>
              <a:t>J</a:t>
            </a:r>
            <a:r>
              <a:rPr sz="1200" b="1" spc="-35" dirty="0">
                <a:latin typeface="Calibri"/>
                <a:cs typeface="Calibri"/>
              </a:rPr>
              <a:t>E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5" dirty="0">
                <a:latin typeface="Calibri"/>
                <a:cs typeface="Calibri"/>
              </a:rPr>
              <a:t>U</a:t>
            </a:r>
            <a:r>
              <a:rPr sz="1200" b="1" spc="-95" dirty="0">
                <a:latin typeface="Calibri"/>
                <a:cs typeface="Calibri"/>
              </a:rPr>
              <a:t>T</a:t>
            </a:r>
            <a:r>
              <a:rPr sz="1200" b="1" spc="-10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191" y="1828800"/>
            <a:ext cx="636270" cy="347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1600">
              <a:lnSpc>
                <a:spcPts val="1300"/>
              </a:lnSpc>
            </a:pPr>
            <a:r>
              <a:rPr sz="1200" b="1" spc="-5" dirty="0">
                <a:latin typeface="Calibri"/>
                <a:cs typeface="Calibri"/>
              </a:rPr>
              <a:t>Nivel </a:t>
            </a:r>
            <a:r>
              <a:rPr sz="1200" b="1" dirty="0">
                <a:latin typeface="Calibri"/>
                <a:cs typeface="Calibri"/>
              </a:rPr>
              <a:t>I  </a:t>
            </a:r>
            <a:r>
              <a:rPr sz="1200" b="1" spc="-10" dirty="0">
                <a:latin typeface="Calibri"/>
                <a:cs typeface="Calibri"/>
              </a:rPr>
              <a:t>A</a:t>
            </a:r>
            <a:r>
              <a:rPr sz="1200" b="1" spc="5" dirty="0">
                <a:latin typeface="Calibri"/>
                <a:cs typeface="Calibri"/>
              </a:rPr>
              <a:t>P</a:t>
            </a:r>
            <a:r>
              <a:rPr sz="1200" b="1" spc="-5" dirty="0">
                <a:latin typeface="Calibri"/>
                <a:cs typeface="Calibri"/>
              </a:rPr>
              <a:t>R</a:t>
            </a:r>
            <a:r>
              <a:rPr sz="1200" b="1" spc="5" dirty="0">
                <a:latin typeface="Calibri"/>
                <a:cs typeface="Calibri"/>
              </a:rPr>
              <a:t>U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-5" dirty="0">
                <a:latin typeface="Calibri"/>
                <a:cs typeface="Calibri"/>
              </a:rPr>
              <a:t>B</a:t>
            </a:r>
            <a:r>
              <a:rPr sz="1200" b="1" dirty="0"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5700" y="2830499"/>
            <a:ext cx="2339975" cy="738505"/>
          </a:xfrm>
          <a:prstGeom prst="rect">
            <a:avLst/>
          </a:prstGeom>
          <a:solidFill>
            <a:srgbClr val="FF9900"/>
          </a:solidFill>
          <a:ln w="25400">
            <a:solidFill>
              <a:srgbClr val="000000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925194" marR="66675" indent="-875030">
              <a:lnSpc>
                <a:spcPct val="100000"/>
              </a:lnSpc>
              <a:spcBef>
                <a:spcPts val="665"/>
              </a:spcBef>
            </a:pPr>
            <a:r>
              <a:rPr sz="1200" b="1" spc="-5" dirty="0">
                <a:latin typeface="Calibri"/>
                <a:cs typeface="Calibri"/>
              </a:rPr>
              <a:t>Comisión </a:t>
            </a:r>
            <a:r>
              <a:rPr sz="1200" b="1" dirty="0">
                <a:latin typeface="Calibri"/>
                <a:cs typeface="Calibri"/>
              </a:rPr>
              <a:t>de </a:t>
            </a:r>
            <a:r>
              <a:rPr sz="1200" b="1" spc="-10" dirty="0">
                <a:latin typeface="Calibri"/>
                <a:cs typeface="Calibri"/>
              </a:rPr>
              <a:t>Gestión </a:t>
            </a:r>
            <a:r>
              <a:rPr sz="1200" b="1" spc="-5" dirty="0">
                <a:latin typeface="Calibri"/>
                <a:cs typeface="Calibri"/>
              </a:rPr>
              <a:t>Ambiental </a:t>
            </a:r>
            <a:r>
              <a:rPr sz="1200" b="1" dirty="0">
                <a:latin typeface="Calibri"/>
                <a:cs typeface="Calibri"/>
              </a:rPr>
              <a:t>de  </a:t>
            </a:r>
            <a:r>
              <a:rPr sz="1200" b="1" spc="-5" dirty="0">
                <a:latin typeface="Calibri"/>
                <a:cs typeface="Calibri"/>
              </a:rPr>
              <a:t>la</a:t>
            </a:r>
            <a:r>
              <a:rPr sz="1200" b="1" spc="-1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MPA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1587" y="2951149"/>
            <a:ext cx="690880" cy="184150"/>
          </a:xfrm>
          <a:custGeom>
            <a:avLst/>
            <a:gdLst/>
            <a:ahLst/>
            <a:cxnLst/>
            <a:rect l="l" t="t" r="r" b="b"/>
            <a:pathLst>
              <a:path w="690880" h="184150">
                <a:moveTo>
                  <a:pt x="0" y="0"/>
                </a:moveTo>
                <a:lnTo>
                  <a:pt x="690562" y="0"/>
                </a:lnTo>
                <a:lnTo>
                  <a:pt x="690562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6937" y="3152762"/>
            <a:ext cx="571500" cy="184150"/>
          </a:xfrm>
          <a:custGeom>
            <a:avLst/>
            <a:gdLst/>
            <a:ahLst/>
            <a:cxnLst/>
            <a:rect l="l" t="t" r="r" b="b"/>
            <a:pathLst>
              <a:path w="571500" h="184150">
                <a:moveTo>
                  <a:pt x="0" y="0"/>
                </a:moveTo>
                <a:lnTo>
                  <a:pt x="571500" y="0"/>
                </a:lnTo>
                <a:lnTo>
                  <a:pt x="571500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1250" y="3152762"/>
            <a:ext cx="46355" cy="184150"/>
          </a:xfrm>
          <a:custGeom>
            <a:avLst/>
            <a:gdLst/>
            <a:ahLst/>
            <a:cxnLst/>
            <a:rect l="l" t="t" r="r" b="b"/>
            <a:pathLst>
              <a:path w="46354" h="184150">
                <a:moveTo>
                  <a:pt x="0" y="0"/>
                </a:moveTo>
                <a:lnTo>
                  <a:pt x="46037" y="0"/>
                </a:lnTo>
                <a:lnTo>
                  <a:pt x="46037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7950" y="2830499"/>
            <a:ext cx="2339975" cy="7385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791845" marR="12065" indent="383540">
              <a:lnSpc>
                <a:spcPct val="110200"/>
              </a:lnSpc>
              <a:spcBef>
                <a:spcPts val="730"/>
              </a:spcBef>
              <a:tabLst>
                <a:tab pos="2272665" algn="l"/>
              </a:tabLst>
            </a:pPr>
            <a:r>
              <a:rPr sz="1200" spc="-10" dirty="0">
                <a:latin typeface="Calibri"/>
                <a:cs typeface="Calibri"/>
              </a:rPr>
              <a:t>Ambiental  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0" dirty="0">
                <a:latin typeface="Calibri"/>
                <a:cs typeface="Calibri"/>
              </a:rPr>
              <a:t>g</a:t>
            </a:r>
            <a:r>
              <a:rPr sz="1200" spc="-1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al	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7950" y="2830499"/>
            <a:ext cx="2339975" cy="738505"/>
          </a:xfrm>
          <a:prstGeom prst="rect">
            <a:avLst/>
          </a:prstGeom>
          <a:solidFill>
            <a:srgbClr val="CC9900"/>
          </a:solidFill>
          <a:ln w="254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329565" marR="137795" indent="-10668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Comisión Ambiental Municipal  </a:t>
            </a:r>
            <a:r>
              <a:rPr sz="1200" b="1" dirty="0">
                <a:latin typeface="Calibri"/>
                <a:cs typeface="Calibri"/>
              </a:rPr>
              <a:t>de </a:t>
            </a:r>
            <a:r>
              <a:rPr sz="1200" b="1" spc="-5" dirty="0">
                <a:latin typeface="Calibri"/>
                <a:cs typeface="Calibri"/>
              </a:rPr>
              <a:t>la Provincia </a:t>
            </a:r>
            <a:r>
              <a:rPr sz="1200" b="1" dirty="0">
                <a:latin typeface="Calibri"/>
                <a:cs typeface="Calibri"/>
              </a:rPr>
              <a:t>de</a:t>
            </a:r>
            <a:r>
              <a:rPr sz="1200" b="1" spc="-7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Arequipa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741" y="2906191"/>
            <a:ext cx="82740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1770">
              <a:lnSpc>
                <a:spcPts val="1290"/>
              </a:lnSpc>
            </a:pPr>
            <a:r>
              <a:rPr sz="1200" b="1" spc="-5" dirty="0">
                <a:latin typeface="Calibri"/>
                <a:cs typeface="Calibri"/>
              </a:rPr>
              <a:t>Nivel II  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dirty="0">
                <a:latin typeface="Calibri"/>
                <a:cs typeface="Calibri"/>
              </a:rPr>
              <a:t>OO</a:t>
            </a:r>
            <a:r>
              <a:rPr sz="1200" b="1" spc="-5" dirty="0">
                <a:latin typeface="Calibri"/>
                <a:cs typeface="Calibri"/>
              </a:rPr>
              <a:t>R</a:t>
            </a:r>
            <a:r>
              <a:rPr sz="1200" b="1" spc="10" dirty="0">
                <a:latin typeface="Calibri"/>
                <a:cs typeface="Calibri"/>
              </a:rPr>
              <a:t>D</a:t>
            </a:r>
            <a:r>
              <a:rPr sz="1200" b="1" spc="-10" dirty="0">
                <a:latin typeface="Calibri"/>
                <a:cs typeface="Calibri"/>
              </a:rPr>
              <a:t>I</a:t>
            </a:r>
            <a:r>
              <a:rPr sz="1200" b="1" dirty="0">
                <a:latin typeface="Calibri"/>
                <a:cs typeface="Calibri"/>
              </a:rPr>
              <a:t>N</a:t>
            </a:r>
            <a:r>
              <a:rPr sz="1200" b="1" spc="-10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78400" y="2959087"/>
            <a:ext cx="690880" cy="184150"/>
          </a:xfrm>
          <a:custGeom>
            <a:avLst/>
            <a:gdLst/>
            <a:ahLst/>
            <a:cxnLst/>
            <a:rect l="l" t="t" r="r" b="b"/>
            <a:pathLst>
              <a:path w="690879" h="184150">
                <a:moveTo>
                  <a:pt x="0" y="0"/>
                </a:moveTo>
                <a:lnTo>
                  <a:pt x="690562" y="0"/>
                </a:lnTo>
                <a:lnTo>
                  <a:pt x="690562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3750" y="3160699"/>
            <a:ext cx="571500" cy="184150"/>
          </a:xfrm>
          <a:custGeom>
            <a:avLst/>
            <a:gdLst/>
            <a:ahLst/>
            <a:cxnLst/>
            <a:rect l="l" t="t" r="r" b="b"/>
            <a:pathLst>
              <a:path w="571500" h="184150">
                <a:moveTo>
                  <a:pt x="0" y="0"/>
                </a:moveTo>
                <a:lnTo>
                  <a:pt x="571500" y="0"/>
                </a:lnTo>
                <a:lnTo>
                  <a:pt x="571500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8062" y="3160699"/>
            <a:ext cx="46355" cy="184150"/>
          </a:xfrm>
          <a:custGeom>
            <a:avLst/>
            <a:gdLst/>
            <a:ahLst/>
            <a:cxnLst/>
            <a:rect l="l" t="t" r="r" b="b"/>
            <a:pathLst>
              <a:path w="46354" h="184150">
                <a:moveTo>
                  <a:pt x="0" y="0"/>
                </a:moveTo>
                <a:lnTo>
                  <a:pt x="46037" y="0"/>
                </a:lnTo>
                <a:lnTo>
                  <a:pt x="46037" y="184150"/>
                </a:lnTo>
                <a:lnTo>
                  <a:pt x="0" y="18415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14762" y="2838437"/>
            <a:ext cx="2339975" cy="7385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791845" marR="12065" indent="383540">
              <a:lnSpc>
                <a:spcPct val="110200"/>
              </a:lnSpc>
              <a:spcBef>
                <a:spcPts val="730"/>
              </a:spcBef>
              <a:tabLst>
                <a:tab pos="2272665" algn="l"/>
              </a:tabLst>
            </a:pPr>
            <a:r>
              <a:rPr sz="1200" spc="-10" dirty="0">
                <a:latin typeface="Calibri"/>
                <a:cs typeface="Calibri"/>
              </a:rPr>
              <a:t>Ambiental  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10" dirty="0">
                <a:latin typeface="Calibri"/>
                <a:cs typeface="Calibri"/>
              </a:rPr>
              <a:t>g</a:t>
            </a:r>
            <a:r>
              <a:rPr sz="1200" spc="-15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al	-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4762" y="2838437"/>
            <a:ext cx="2339975" cy="738505"/>
          </a:xfrm>
          <a:prstGeom prst="rect">
            <a:avLst/>
          </a:prstGeom>
          <a:solidFill>
            <a:srgbClr val="CC9900"/>
          </a:solidFill>
          <a:ln w="2540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530860" marR="370840" indent="-762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Subgerencia </a:t>
            </a:r>
            <a:r>
              <a:rPr sz="1200" b="1" dirty="0">
                <a:latin typeface="Calibri"/>
                <a:cs typeface="Calibri"/>
              </a:rPr>
              <a:t>de </a:t>
            </a:r>
            <a:r>
              <a:rPr sz="1200" b="1" spc="-10" dirty="0">
                <a:latin typeface="Calibri"/>
                <a:cs typeface="Calibri"/>
              </a:rPr>
              <a:t>Gestión  </a:t>
            </a:r>
            <a:r>
              <a:rPr sz="1200" b="1" spc="-5" dirty="0">
                <a:latin typeface="Calibri"/>
                <a:cs typeface="Calibri"/>
              </a:rPr>
              <a:t>Ambiental </a:t>
            </a:r>
            <a:r>
              <a:rPr sz="1200" b="1" dirty="0">
                <a:latin typeface="Calibri"/>
                <a:cs typeface="Calibri"/>
              </a:rPr>
              <a:t>de </a:t>
            </a:r>
            <a:r>
              <a:rPr sz="1200" b="1" spc="-5" dirty="0">
                <a:latin typeface="Calibri"/>
                <a:cs typeface="Calibri"/>
              </a:rPr>
              <a:t>la</a:t>
            </a:r>
            <a:r>
              <a:rPr sz="1200" b="1" spc="-10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MPA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587500" y="5400662"/>
          <a:ext cx="6572248" cy="538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3325"/>
                <a:gridCol w="1223168"/>
                <a:gridCol w="1352550"/>
                <a:gridCol w="1547018"/>
                <a:gridCol w="1246187"/>
              </a:tblGrid>
              <a:tr h="538162">
                <a:tc>
                  <a:txBody>
                    <a:bodyPr/>
                    <a:lstStyle/>
                    <a:p>
                      <a:pPr marL="134620" indent="-952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Entidades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públicas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10845" marR="310515" indent="20320">
                        <a:lnSpc>
                          <a:spcPct val="104200"/>
                        </a:lnSpc>
                        <a:spcBef>
                          <a:spcPts val="36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Sector 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7937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588645" marR="377190" indent="-201930">
                        <a:lnSpc>
                          <a:spcPct val="103299"/>
                        </a:lnSpc>
                        <a:spcBef>
                          <a:spcPts val="680"/>
                        </a:spcBef>
                      </a:pPr>
                      <a:r>
                        <a:rPr sz="1200" b="1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oc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b="1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 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Civil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937">
                      <a:solidFill>
                        <a:srgbClr val="000000"/>
                      </a:solidFill>
                      <a:prstDash val="solid"/>
                    </a:lnL>
                    <a:lnR w="7937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Gobiernos</a:t>
                      </a:r>
                      <a:r>
                        <a:rPr sz="12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Locales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937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356870" marR="227329" indent="31115">
                        <a:lnSpc>
                          <a:spcPct val="73700"/>
                        </a:lnSpc>
                        <a:spcBef>
                          <a:spcPts val="9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Órganos  </a:t>
                      </a:r>
                      <a:r>
                        <a:rPr sz="1200" b="1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200" b="1" spc="-5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200" b="1" spc="-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latin typeface="Calibri"/>
                          <a:cs typeface="Calibri"/>
                        </a:rPr>
                        <a:t>MPA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3421430"/>
            <a:ext cx="7153909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Medidas </a:t>
            </a:r>
            <a:r>
              <a:rPr sz="4400" b="1" spc="-5" dirty="0">
                <a:solidFill>
                  <a:srgbClr val="000066"/>
                </a:solidFill>
                <a:latin typeface="Calibri"/>
                <a:cs typeface="Calibri"/>
              </a:rPr>
              <a:t>y Acciones</a:t>
            </a:r>
            <a:r>
              <a:rPr sz="4400" b="1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Realizadas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algn="ctr">
              <a:lnSpc>
                <a:spcPct val="100000"/>
              </a:lnSpc>
            </a:pPr>
            <a:r>
              <a:rPr sz="2800" dirty="0"/>
              <a:t>MEDIDAS</a:t>
            </a:r>
            <a:r>
              <a:rPr sz="2800" spc="-110" dirty="0"/>
              <a:t> </a:t>
            </a:r>
            <a:r>
              <a:rPr sz="2800" dirty="0"/>
              <a:t>PRIORIZADAS</a:t>
            </a:r>
          </a:p>
          <a:p>
            <a:pPr marL="530860" algn="ctr">
              <a:lnSpc>
                <a:spcPct val="100000"/>
              </a:lnSpc>
            </a:pPr>
            <a:r>
              <a:rPr sz="2800" spc="5" dirty="0"/>
              <a:t>para mejorar la calidad </a:t>
            </a:r>
            <a:r>
              <a:rPr sz="2800" dirty="0"/>
              <a:t>del</a:t>
            </a:r>
            <a:r>
              <a:rPr sz="2800" spc="-225" dirty="0"/>
              <a:t> </a:t>
            </a:r>
            <a:r>
              <a:rPr sz="2800" spc="5" dirty="0"/>
              <a:t>aire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712914" y="5853525"/>
            <a:ext cx="3961129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Vigilancia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10" dirty="0">
                <a:latin typeface="Calibri"/>
                <a:cs typeface="Calibri"/>
              </a:rPr>
              <a:t>la </a:t>
            </a:r>
            <a:r>
              <a:rPr sz="2000" b="1" spc="-5" dirty="0">
                <a:latin typeface="Calibri"/>
                <a:cs typeface="Calibri"/>
              </a:rPr>
              <a:t>Calidad </a:t>
            </a:r>
            <a:r>
              <a:rPr sz="2000" b="1" dirty="0">
                <a:latin typeface="Calibri"/>
                <a:cs typeface="Calibri"/>
              </a:rPr>
              <a:t>de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90"/>
              </a:spcBef>
            </a:pPr>
            <a:r>
              <a:rPr sz="1400" spc="-1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79" y="1521180"/>
            <a:ext cx="37947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0" dirty="0">
                <a:latin typeface="Calibri"/>
                <a:cs typeface="Calibri"/>
              </a:rPr>
              <a:t>Transporte </a:t>
            </a:r>
            <a:r>
              <a:rPr sz="2000" b="1" dirty="0">
                <a:latin typeface="Calibri"/>
                <a:cs typeface="Calibri"/>
              </a:rPr>
              <a:t>Urbano </a:t>
            </a:r>
            <a:r>
              <a:rPr sz="2000" b="1" spc="-15" dirty="0">
                <a:latin typeface="Calibri"/>
                <a:cs typeface="Calibri"/>
              </a:rPr>
              <a:t>Masivo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eficiente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264" y="4332579"/>
            <a:ext cx="348742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4365" marR="5080" indent="-6223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Buenas </a:t>
            </a:r>
            <a:r>
              <a:rPr sz="2000" b="1" spc="-10" dirty="0">
                <a:latin typeface="Calibri"/>
                <a:cs typeface="Calibri"/>
              </a:rPr>
              <a:t>Prácticas Ambientales </a:t>
            </a:r>
            <a:r>
              <a:rPr sz="2000" b="1" dirty="0">
                <a:latin typeface="Calibri"/>
                <a:cs typeface="Calibri"/>
              </a:rPr>
              <a:t>en  </a:t>
            </a:r>
            <a:r>
              <a:rPr sz="2000" b="1" spc="-10" dirty="0">
                <a:latin typeface="Calibri"/>
                <a:cs typeface="Calibri"/>
              </a:rPr>
              <a:t>Ladrilleras </a:t>
            </a:r>
            <a:r>
              <a:rPr sz="2000" b="1" spc="-5" dirty="0">
                <a:latin typeface="Calibri"/>
                <a:cs typeface="Calibri"/>
              </a:rPr>
              <a:t>y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Pollerías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412" y="2972041"/>
            <a:ext cx="33337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Revisiones </a:t>
            </a:r>
            <a:r>
              <a:rPr sz="2000" b="1" spc="-25" dirty="0">
                <a:latin typeface="Calibri"/>
                <a:cs typeface="Calibri"/>
              </a:rPr>
              <a:t>Técnicas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Vehiculares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48487" y="4078313"/>
            <a:ext cx="2016023" cy="1079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9437" y="4059237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9337" y="4078313"/>
            <a:ext cx="2016048" cy="1079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0287" y="4059237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48487" y="5516575"/>
            <a:ext cx="2016023" cy="1079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9437" y="5497512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48525" y="2636837"/>
            <a:ext cx="2016086" cy="107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9437" y="2617787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60925" y="1197038"/>
            <a:ext cx="2016048" cy="1079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1875" y="1177925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48487" y="1197038"/>
            <a:ext cx="2016023" cy="1079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9437" y="1177925"/>
            <a:ext cx="2054225" cy="1117600"/>
          </a:xfrm>
          <a:custGeom>
            <a:avLst/>
            <a:gdLst/>
            <a:ahLst/>
            <a:cxnLst/>
            <a:rect l="l" t="t" r="r" b="b"/>
            <a:pathLst>
              <a:path w="2054225" h="1117600">
                <a:moveTo>
                  <a:pt x="0" y="0"/>
                </a:moveTo>
                <a:lnTo>
                  <a:pt x="2054225" y="0"/>
                </a:lnTo>
                <a:lnTo>
                  <a:pt x="2054225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7228" y="58420"/>
            <a:ext cx="64084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6180" marR="5080" indent="-1174115">
              <a:lnSpc>
                <a:spcPct val="100000"/>
              </a:lnSpc>
            </a:pPr>
            <a:r>
              <a:rPr spc="-10" dirty="0"/>
              <a:t>Transporte </a:t>
            </a:r>
            <a:r>
              <a:rPr spc="-5" dirty="0"/>
              <a:t>y Revisiones técnicas </a:t>
            </a:r>
            <a:r>
              <a:rPr spc="-15" dirty="0"/>
              <a:t>2007  </a:t>
            </a:r>
            <a:r>
              <a:rPr spc="-5" dirty="0"/>
              <a:t>Seminario</a:t>
            </a:r>
            <a:r>
              <a:rPr spc="-40" dirty="0"/>
              <a:t> </a:t>
            </a:r>
            <a:r>
              <a:rPr spc="-10" dirty="0"/>
              <a:t>Internacional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143000"/>
            <a:ext cx="9144000" cy="5714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1318" y="6628447"/>
            <a:ext cx="11557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0066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2288" y="0"/>
            <a:ext cx="2118360" cy="560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85160" y="0"/>
            <a:ext cx="2410967" cy="560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0" y="0"/>
            <a:ext cx="664463" cy="560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9615" y="0"/>
            <a:ext cx="2017776" cy="560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1904" y="0"/>
            <a:ext cx="926592" cy="560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3320" y="405384"/>
            <a:ext cx="1837944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941" rIns="0" bIns="0" rtlCol="0">
            <a:spAutoFit/>
          </a:bodyPr>
          <a:lstStyle/>
          <a:p>
            <a:pPr marL="3064510" marR="5080" indent="-2161540">
              <a:lnSpc>
                <a:spcPct val="100000"/>
              </a:lnSpc>
            </a:pPr>
            <a:r>
              <a:rPr sz="2800" dirty="0"/>
              <a:t>Problemas Ambientales </a:t>
            </a:r>
            <a:r>
              <a:rPr sz="2800" spc="5" dirty="0"/>
              <a:t>Prioritarios</a:t>
            </a:r>
            <a:r>
              <a:rPr sz="2800" spc="-330" dirty="0"/>
              <a:t> </a:t>
            </a:r>
            <a:r>
              <a:rPr sz="2800" spc="5" dirty="0"/>
              <a:t>de  </a:t>
            </a:r>
            <a:r>
              <a:rPr sz="2800" dirty="0"/>
              <a:t>Arequipa</a:t>
            </a:r>
          </a:p>
        </p:txBody>
      </p:sp>
      <p:sp>
        <p:nvSpPr>
          <p:cNvPr id="10" name="object 10"/>
          <p:cNvSpPr/>
          <p:nvPr/>
        </p:nvSpPr>
        <p:spPr>
          <a:xfrm>
            <a:off x="533400" y="1956117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8185175" y="0"/>
                </a:moveTo>
                <a:lnTo>
                  <a:pt x="92049" y="0"/>
                </a:lnTo>
                <a:lnTo>
                  <a:pt x="56219" y="7233"/>
                </a:lnTo>
                <a:lnTo>
                  <a:pt x="26960" y="26960"/>
                </a:lnTo>
                <a:lnTo>
                  <a:pt x="7233" y="56219"/>
                </a:lnTo>
                <a:lnTo>
                  <a:pt x="0" y="92049"/>
                </a:lnTo>
                <a:lnTo>
                  <a:pt x="0" y="460260"/>
                </a:lnTo>
                <a:lnTo>
                  <a:pt x="7233" y="496090"/>
                </a:lnTo>
                <a:lnTo>
                  <a:pt x="26960" y="525349"/>
                </a:lnTo>
                <a:lnTo>
                  <a:pt x="56219" y="545076"/>
                </a:lnTo>
                <a:lnTo>
                  <a:pt x="92049" y="552310"/>
                </a:lnTo>
                <a:lnTo>
                  <a:pt x="8185175" y="552310"/>
                </a:lnTo>
                <a:lnTo>
                  <a:pt x="8221005" y="545076"/>
                </a:lnTo>
                <a:lnTo>
                  <a:pt x="8250264" y="525349"/>
                </a:lnTo>
                <a:lnTo>
                  <a:pt x="8269991" y="496090"/>
                </a:lnTo>
                <a:lnTo>
                  <a:pt x="8277225" y="460260"/>
                </a:lnTo>
                <a:lnTo>
                  <a:pt x="8277225" y="92049"/>
                </a:lnTo>
                <a:lnTo>
                  <a:pt x="8269991" y="56219"/>
                </a:lnTo>
                <a:lnTo>
                  <a:pt x="8250264" y="26960"/>
                </a:lnTo>
                <a:lnTo>
                  <a:pt x="8221005" y="7233"/>
                </a:lnTo>
                <a:lnTo>
                  <a:pt x="8185175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1956117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5487" y="1975104"/>
            <a:ext cx="521207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8744" y="1975104"/>
            <a:ext cx="454151" cy="460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2855" y="1975104"/>
            <a:ext cx="1493507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32432" y="1975104"/>
            <a:ext cx="667512" cy="460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0" y="1975104"/>
            <a:ext cx="585215" cy="460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7272" y="1975104"/>
            <a:ext cx="1207008" cy="4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7288" y="1975104"/>
            <a:ext cx="737615" cy="46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67911" y="1975104"/>
            <a:ext cx="822960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3400" y="2691549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5487" y="2709684"/>
            <a:ext cx="521207" cy="4602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744" y="2709684"/>
            <a:ext cx="454151" cy="4602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855" y="2709684"/>
            <a:ext cx="2127504" cy="4602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60320" y="2709684"/>
            <a:ext cx="777240" cy="460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23616" y="2709684"/>
            <a:ext cx="1048511" cy="4602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55135" y="2709684"/>
            <a:ext cx="1338072" cy="4602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3167" y="2709684"/>
            <a:ext cx="710184" cy="4602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66359" y="2709684"/>
            <a:ext cx="1036319" cy="4602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3400" y="3428466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487" y="3447288"/>
            <a:ext cx="521207" cy="4602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8744" y="3447288"/>
            <a:ext cx="454151" cy="4602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2855" y="3447288"/>
            <a:ext cx="2127504" cy="4602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60320" y="3447288"/>
            <a:ext cx="777240" cy="4602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23616" y="3447288"/>
            <a:ext cx="1359408" cy="4602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66032" y="3447288"/>
            <a:ext cx="1191767" cy="4602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3400" y="1219200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5487" y="1237500"/>
            <a:ext cx="521207" cy="4602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8744" y="1237500"/>
            <a:ext cx="454151" cy="46023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2855" y="1237500"/>
            <a:ext cx="1219187" cy="4602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2016" y="1237500"/>
            <a:ext cx="667512" cy="4602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05583" y="1237500"/>
            <a:ext cx="585216" cy="4602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76855" y="1237500"/>
            <a:ext cx="2087880" cy="4602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86784" y="1237500"/>
            <a:ext cx="454151" cy="46023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20896" y="1237500"/>
            <a:ext cx="1008888" cy="46023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5840" y="1237500"/>
            <a:ext cx="999743" cy="4602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3400" y="4165371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487" y="4181868"/>
            <a:ext cx="521207" cy="46023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8744" y="4181868"/>
            <a:ext cx="454151" cy="4602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2855" y="4181868"/>
            <a:ext cx="1267968" cy="46023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03832" y="4181868"/>
            <a:ext cx="667512" cy="46023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57400" y="4181868"/>
            <a:ext cx="585215" cy="46023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25623" y="4181868"/>
            <a:ext cx="1953768" cy="46023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3400" y="4902288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487" y="4919471"/>
            <a:ext cx="521207" cy="4602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8744" y="4919471"/>
            <a:ext cx="454151" cy="4602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2855" y="4919471"/>
            <a:ext cx="1493507" cy="46024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32432" y="4919471"/>
            <a:ext cx="667512" cy="46024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86000" y="4919471"/>
            <a:ext cx="585215" cy="4602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57272" y="4919471"/>
            <a:ext cx="996696" cy="4602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36976" y="4919471"/>
            <a:ext cx="777239" cy="4602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00271" y="4919471"/>
            <a:ext cx="518160" cy="46024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40479" y="4919471"/>
            <a:ext cx="1143000" cy="46024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66488" y="4919471"/>
            <a:ext cx="1612379" cy="46024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58840" y="4919471"/>
            <a:ext cx="515112" cy="46024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60008" y="4919471"/>
            <a:ext cx="585215" cy="4602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31279" y="4919471"/>
            <a:ext cx="1453896" cy="46024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68183" y="4919471"/>
            <a:ext cx="947927" cy="46024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3400" y="5684977"/>
            <a:ext cx="8277225" cy="552450"/>
          </a:xfrm>
          <a:custGeom>
            <a:avLst/>
            <a:gdLst/>
            <a:ahLst/>
            <a:cxnLst/>
            <a:rect l="l" t="t" r="r" b="b"/>
            <a:pathLst>
              <a:path w="8277225" h="552450">
                <a:moveTo>
                  <a:pt x="0" y="92049"/>
                </a:moveTo>
                <a:lnTo>
                  <a:pt x="7233" y="56219"/>
                </a:lnTo>
                <a:lnTo>
                  <a:pt x="26960" y="26960"/>
                </a:lnTo>
                <a:lnTo>
                  <a:pt x="56219" y="7233"/>
                </a:lnTo>
                <a:lnTo>
                  <a:pt x="92049" y="0"/>
                </a:lnTo>
                <a:lnTo>
                  <a:pt x="8185175" y="0"/>
                </a:lnTo>
                <a:lnTo>
                  <a:pt x="8221005" y="7233"/>
                </a:lnTo>
                <a:lnTo>
                  <a:pt x="8250264" y="26960"/>
                </a:lnTo>
                <a:lnTo>
                  <a:pt x="8269991" y="56219"/>
                </a:lnTo>
                <a:lnTo>
                  <a:pt x="8277225" y="92049"/>
                </a:lnTo>
                <a:lnTo>
                  <a:pt x="8277225" y="460260"/>
                </a:lnTo>
                <a:lnTo>
                  <a:pt x="8269991" y="496090"/>
                </a:lnTo>
                <a:lnTo>
                  <a:pt x="8250264" y="525349"/>
                </a:lnTo>
                <a:lnTo>
                  <a:pt x="8221005" y="545076"/>
                </a:lnTo>
                <a:lnTo>
                  <a:pt x="8185175" y="552310"/>
                </a:lnTo>
                <a:lnTo>
                  <a:pt x="92049" y="552310"/>
                </a:lnTo>
                <a:lnTo>
                  <a:pt x="56219" y="545076"/>
                </a:lnTo>
                <a:lnTo>
                  <a:pt x="26960" y="525349"/>
                </a:lnTo>
                <a:lnTo>
                  <a:pt x="7233" y="496090"/>
                </a:lnTo>
                <a:lnTo>
                  <a:pt x="0" y="460260"/>
                </a:lnTo>
                <a:lnTo>
                  <a:pt x="0" y="92049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5487" y="5702808"/>
            <a:ext cx="521207" cy="46024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8744" y="5702808"/>
            <a:ext cx="454151" cy="46024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2855" y="5702808"/>
            <a:ext cx="1734312" cy="46024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64079" y="5702808"/>
            <a:ext cx="1194816" cy="46024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41904" y="5702808"/>
            <a:ext cx="1551432" cy="46024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39102" y="1310449"/>
            <a:ext cx="7686040" cy="482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Avance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desertificación: agua,</a:t>
            </a:r>
            <a:r>
              <a:rPr sz="2200" b="1" spc="-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suelo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sz="2200" b="1" spc="-10" dirty="0">
                <a:latin typeface="Calibri"/>
                <a:cs typeface="Calibri"/>
              </a:rPr>
              <a:t>Deterioro </a:t>
            </a:r>
            <a:r>
              <a:rPr sz="2200" b="1" spc="-5" dirty="0">
                <a:latin typeface="Calibri"/>
                <a:cs typeface="Calibri"/>
              </a:rPr>
              <a:t>de </a:t>
            </a:r>
            <a:r>
              <a:rPr sz="2200" b="1" spc="5" dirty="0">
                <a:latin typeface="Calibri"/>
                <a:cs typeface="Calibri"/>
              </a:rPr>
              <a:t>la </a:t>
            </a:r>
            <a:r>
              <a:rPr sz="2200" b="1" spc="-5" dirty="0">
                <a:latin typeface="Calibri"/>
                <a:cs typeface="Calibri"/>
              </a:rPr>
              <a:t>calidad del</a:t>
            </a:r>
            <a:r>
              <a:rPr sz="2200" b="1" spc="-9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aire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Contaminación por aguas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servidas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sin</a:t>
            </a:r>
            <a:r>
              <a:rPr sz="2200" b="1" spc="-1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000066"/>
                </a:solidFill>
                <a:latin typeface="Calibri"/>
                <a:cs typeface="Calibri"/>
              </a:rPr>
              <a:t>tratar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Contaminación por residuos</a:t>
            </a:r>
            <a:r>
              <a:rPr sz="2200" b="1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sólidos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Pérdida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</a:t>
            </a:r>
            <a:r>
              <a:rPr sz="2200" b="1" spc="-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biodiversidad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75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Deterioro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salud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por elevada exposición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a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radiación</a:t>
            </a:r>
            <a:r>
              <a:rPr sz="2200" b="1" spc="-1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solar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sz="3050">
              <a:latin typeface="Times New Roman"/>
              <a:cs typeface="Times New Roman"/>
            </a:endParaRPr>
          </a:p>
          <a:p>
            <a:pPr marL="289560" indent="-27686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9019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Insuficiente cultura</a:t>
            </a:r>
            <a:r>
              <a:rPr sz="2200" b="1" spc="-1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ambiental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0816" y="1001395"/>
            <a:ext cx="8637905" cy="5399405"/>
          </a:xfrm>
          <a:custGeom>
            <a:avLst/>
            <a:gdLst/>
            <a:ahLst/>
            <a:cxnLst/>
            <a:rect l="l" t="t" r="r" b="b"/>
            <a:pathLst>
              <a:path w="8637905" h="5399405">
                <a:moveTo>
                  <a:pt x="0" y="0"/>
                </a:moveTo>
                <a:lnTo>
                  <a:pt x="8637611" y="0"/>
                </a:lnTo>
                <a:lnTo>
                  <a:pt x="8637611" y="5399069"/>
                </a:lnTo>
                <a:lnTo>
                  <a:pt x="0" y="53990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8822" y="161782"/>
            <a:ext cx="529526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57530">
              <a:lnSpc>
                <a:spcPct val="100000"/>
              </a:lnSpc>
            </a:pPr>
            <a:r>
              <a:rPr sz="2400" spc="-10" dirty="0"/>
              <a:t>Inventario de </a:t>
            </a:r>
            <a:r>
              <a:rPr sz="2400" spc="-5" dirty="0"/>
              <a:t>emisiones:  </a:t>
            </a:r>
            <a:r>
              <a:rPr sz="2400" spc="-10" dirty="0"/>
              <a:t>fuentes </a:t>
            </a:r>
            <a:r>
              <a:rPr sz="2400" spc="-5" dirty="0" err="1"/>
              <a:t>estacionarias</a:t>
            </a:r>
            <a:r>
              <a:rPr sz="2400" spc="-5" dirty="0"/>
              <a:t> </a:t>
            </a:r>
            <a:r>
              <a:rPr sz="2400" spc="-5" dirty="0" smtClean="0"/>
              <a:t>y</a:t>
            </a:r>
            <a:r>
              <a:rPr lang="es-ES" sz="2400" spc="-10" dirty="0"/>
              <a:t> </a:t>
            </a:r>
            <a:r>
              <a:rPr sz="2400" spc="-5" dirty="0" err="1" smtClean="0"/>
              <a:t>móviles</a:t>
            </a:r>
            <a:endParaRPr sz="2400" spc="-5" dirty="0"/>
          </a:p>
        </p:txBody>
      </p:sp>
      <p:sp>
        <p:nvSpPr>
          <p:cNvPr id="4" name="object 4"/>
          <p:cNvSpPr/>
          <p:nvPr/>
        </p:nvSpPr>
        <p:spPr>
          <a:xfrm>
            <a:off x="1959610" y="1447800"/>
            <a:ext cx="6727190" cy="4085590"/>
          </a:xfrm>
          <a:custGeom>
            <a:avLst/>
            <a:gdLst/>
            <a:ahLst/>
            <a:cxnLst/>
            <a:rect l="l" t="t" r="r" b="b"/>
            <a:pathLst>
              <a:path w="6727190" h="4085590">
                <a:moveTo>
                  <a:pt x="0" y="0"/>
                </a:moveTo>
                <a:lnTo>
                  <a:pt x="6727155" y="0"/>
                </a:lnTo>
                <a:lnTo>
                  <a:pt x="6727155" y="4085463"/>
                </a:lnTo>
                <a:lnTo>
                  <a:pt x="0" y="4085463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5417" y="1461434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8654" y="1461434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1890" y="1461435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15127" y="1461435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9626" y="1461435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82862" y="1461435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6099" y="1461436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69336" y="1461436"/>
            <a:ext cx="0" cy="4156710"/>
          </a:xfrm>
          <a:custGeom>
            <a:avLst/>
            <a:gdLst/>
            <a:ahLst/>
            <a:cxnLst/>
            <a:rect l="l" t="t" r="r" b="b"/>
            <a:pathLst>
              <a:path h="4156710">
                <a:moveTo>
                  <a:pt x="0" y="415631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42180" y="1461434"/>
            <a:ext cx="6727190" cy="0"/>
          </a:xfrm>
          <a:custGeom>
            <a:avLst/>
            <a:gdLst/>
            <a:ahLst/>
            <a:cxnLst/>
            <a:rect l="l" t="t" r="r" b="b"/>
            <a:pathLst>
              <a:path w="6727190">
                <a:moveTo>
                  <a:pt x="0" y="0"/>
                </a:moveTo>
                <a:lnTo>
                  <a:pt x="6727155" y="0"/>
                </a:lnTo>
              </a:path>
            </a:pathLst>
          </a:custGeom>
          <a:ln w="23615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69336" y="1461434"/>
            <a:ext cx="0" cy="4085590"/>
          </a:xfrm>
          <a:custGeom>
            <a:avLst/>
            <a:gdLst/>
            <a:ahLst/>
            <a:cxnLst/>
            <a:rect l="l" t="t" r="r" b="b"/>
            <a:pathLst>
              <a:path h="4085590">
                <a:moveTo>
                  <a:pt x="0" y="0"/>
                </a:moveTo>
                <a:lnTo>
                  <a:pt x="0" y="4085463"/>
                </a:lnTo>
              </a:path>
            </a:pathLst>
          </a:custGeom>
          <a:ln w="18738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2180" y="5546898"/>
            <a:ext cx="6727190" cy="0"/>
          </a:xfrm>
          <a:custGeom>
            <a:avLst/>
            <a:gdLst/>
            <a:ahLst/>
            <a:cxnLst/>
            <a:rect l="l" t="t" r="r" b="b"/>
            <a:pathLst>
              <a:path w="6727190">
                <a:moveTo>
                  <a:pt x="6727155" y="0"/>
                </a:moveTo>
                <a:lnTo>
                  <a:pt x="0" y="0"/>
                </a:lnTo>
              </a:path>
            </a:pathLst>
          </a:custGeom>
          <a:ln w="23615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42180" y="1461435"/>
            <a:ext cx="0" cy="4085590"/>
          </a:xfrm>
          <a:custGeom>
            <a:avLst/>
            <a:gdLst/>
            <a:ahLst/>
            <a:cxnLst/>
            <a:rect l="l" t="t" r="r" b="b"/>
            <a:pathLst>
              <a:path h="4085590">
                <a:moveTo>
                  <a:pt x="0" y="4085463"/>
                </a:moveTo>
                <a:lnTo>
                  <a:pt x="0" y="0"/>
                </a:lnTo>
              </a:path>
            </a:pathLst>
          </a:custGeom>
          <a:ln w="18738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1558" y="4590465"/>
            <a:ext cx="6333640" cy="566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51558" y="3244392"/>
            <a:ext cx="1648991" cy="543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1558" y="1874686"/>
            <a:ext cx="430982" cy="5667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42180" y="5546897"/>
            <a:ext cx="6727190" cy="0"/>
          </a:xfrm>
          <a:custGeom>
            <a:avLst/>
            <a:gdLst/>
            <a:ahLst/>
            <a:cxnLst/>
            <a:rect l="l" t="t" r="r" b="b"/>
            <a:pathLst>
              <a:path w="6727190">
                <a:moveTo>
                  <a:pt x="0" y="0"/>
                </a:moveTo>
                <a:lnTo>
                  <a:pt x="672715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2180" y="5546897"/>
            <a:ext cx="0" cy="71120"/>
          </a:xfrm>
          <a:custGeom>
            <a:avLst/>
            <a:gdLst/>
            <a:ahLst/>
            <a:cxnLst/>
            <a:rect l="l" t="t" r="r" b="b"/>
            <a:pathLst>
              <a:path h="71120">
                <a:moveTo>
                  <a:pt x="0" y="7084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42180" y="1461437"/>
            <a:ext cx="0" cy="4085590"/>
          </a:xfrm>
          <a:custGeom>
            <a:avLst/>
            <a:gdLst/>
            <a:ahLst/>
            <a:cxnLst/>
            <a:rect l="l" t="t" r="r" b="b"/>
            <a:pathLst>
              <a:path h="4085590">
                <a:moveTo>
                  <a:pt x="0" y="0"/>
                </a:moveTo>
                <a:lnTo>
                  <a:pt x="0" y="40854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67229" y="5546901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67229" y="4177209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67229" y="2831132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67229" y="1461439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49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13026" y="4696155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solidFill>
                  <a:srgbClr val="000080"/>
                </a:solidFill>
                <a:latin typeface="Arial"/>
                <a:cs typeface="Arial"/>
              </a:rPr>
              <a:t>75</a:t>
            </a:r>
            <a:endParaRPr sz="2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8377" y="3326460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solidFill>
                  <a:srgbClr val="000080"/>
                </a:solidFill>
                <a:latin typeface="Arial"/>
                <a:cs typeface="Arial"/>
              </a:rPr>
              <a:t>20</a:t>
            </a:r>
            <a:endParaRPr sz="20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0370" y="1980387"/>
            <a:ext cx="14033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40" dirty="0">
                <a:solidFill>
                  <a:srgbClr val="000080"/>
                </a:solidFill>
                <a:latin typeface="Arial"/>
                <a:cs typeface="Arial"/>
              </a:rPr>
              <a:t>5</a:t>
            </a:r>
            <a:endParaRPr sz="20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60829" y="5735237"/>
            <a:ext cx="94615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145" dirty="0">
                <a:latin typeface="Arial"/>
                <a:cs typeface="Arial"/>
              </a:rPr>
              <a:t>-</a:t>
            </a:r>
            <a:endParaRPr sz="20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1600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10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84867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20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8121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30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95873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50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39127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60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82382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70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25649" y="5735237"/>
            <a:ext cx="25019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80</a:t>
            </a:r>
            <a:endParaRPr sz="2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1656" y="4677105"/>
            <a:ext cx="131826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i="1" spc="-145" dirty="0">
                <a:latin typeface="Arial"/>
                <a:cs typeface="Arial"/>
              </a:rPr>
              <a:t>V</a:t>
            </a:r>
            <a:r>
              <a:rPr sz="2200" b="1" i="1" spc="-195" dirty="0">
                <a:latin typeface="Arial"/>
                <a:cs typeface="Arial"/>
              </a:rPr>
              <a:t>e</a:t>
            </a:r>
            <a:r>
              <a:rPr sz="2200" b="1" i="1" spc="-315" dirty="0">
                <a:latin typeface="Arial"/>
                <a:cs typeface="Arial"/>
              </a:rPr>
              <a:t>h</a:t>
            </a:r>
            <a:r>
              <a:rPr sz="2200" b="1" i="1" spc="-170" dirty="0">
                <a:latin typeface="Arial"/>
                <a:cs typeface="Arial"/>
              </a:rPr>
              <a:t>i</a:t>
            </a:r>
            <a:r>
              <a:rPr sz="2200" b="1" i="1" spc="-195" dirty="0">
                <a:latin typeface="Arial"/>
                <a:cs typeface="Arial"/>
              </a:rPr>
              <a:t>c</a:t>
            </a:r>
            <a:r>
              <a:rPr sz="2200" b="1" i="1" spc="-315" dirty="0">
                <a:latin typeface="Arial"/>
                <a:cs typeface="Arial"/>
              </a:rPr>
              <a:t>u</a:t>
            </a:r>
            <a:r>
              <a:rPr sz="2200" b="1" i="1" spc="-170" dirty="0">
                <a:latin typeface="Arial"/>
                <a:cs typeface="Arial"/>
              </a:rPr>
              <a:t>l</a:t>
            </a:r>
            <a:r>
              <a:rPr sz="2200" b="1" i="1" spc="-180" dirty="0">
                <a:latin typeface="Arial"/>
                <a:cs typeface="Arial"/>
              </a:rPr>
              <a:t>ares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9209" y="3307511"/>
            <a:ext cx="1274445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i="1" spc="-215" dirty="0">
                <a:latin typeface="Arial"/>
                <a:cs typeface="Arial"/>
              </a:rPr>
              <a:t>Industriales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6777" y="1961426"/>
            <a:ext cx="139319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i="1" spc="-215" dirty="0">
                <a:latin typeface="Arial"/>
                <a:cs typeface="Arial"/>
              </a:rPr>
              <a:t>Comerciales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71619" y="5735237"/>
            <a:ext cx="1405890" cy="799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ct val="100000"/>
              </a:lnSpc>
            </a:pPr>
            <a:r>
              <a:rPr sz="2050" b="1" i="1" spc="-260" dirty="0">
                <a:latin typeface="Arial"/>
                <a:cs typeface="Arial"/>
              </a:rPr>
              <a:t>40</a:t>
            </a:r>
            <a:endParaRPr sz="20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5"/>
              </a:spcBef>
            </a:pPr>
            <a:r>
              <a:rPr sz="2200" b="1" i="1" spc="-385" dirty="0">
                <a:latin typeface="Arial"/>
                <a:cs typeface="Arial"/>
              </a:rPr>
              <a:t>%</a:t>
            </a:r>
            <a:r>
              <a:rPr sz="2200" b="1" i="1" spc="-185" dirty="0">
                <a:latin typeface="Arial"/>
                <a:cs typeface="Arial"/>
              </a:rPr>
              <a:t> </a:t>
            </a:r>
            <a:r>
              <a:rPr sz="2200" b="1" i="1" spc="-250" dirty="0">
                <a:latin typeface="Arial"/>
                <a:cs typeface="Arial"/>
              </a:rPr>
              <a:t>Emisiones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8145" y="155955"/>
            <a:ext cx="627951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63370">
              <a:lnSpc>
                <a:spcPct val="100000"/>
              </a:lnSpc>
            </a:pPr>
            <a:r>
              <a:rPr sz="2400" dirty="0"/>
              <a:t>Encuesta Origen-Destino  Distribución de </a:t>
            </a:r>
            <a:r>
              <a:rPr sz="2400" spc="5" dirty="0"/>
              <a:t>los </a:t>
            </a:r>
            <a:r>
              <a:rPr sz="2400" spc="-5" dirty="0"/>
              <a:t>viajes </a:t>
            </a:r>
            <a:r>
              <a:rPr sz="2400" dirty="0"/>
              <a:t>por modo de</a:t>
            </a:r>
            <a:r>
              <a:rPr sz="2400" spc="-170" dirty="0"/>
              <a:t> </a:t>
            </a:r>
            <a:r>
              <a:rPr sz="2400" dirty="0"/>
              <a:t>transporte</a:t>
            </a:r>
            <a:endParaRPr sz="2400"/>
          </a:p>
        </p:txBody>
      </p:sp>
      <p:sp>
        <p:nvSpPr>
          <p:cNvPr id="45" name="object 45"/>
          <p:cNvSpPr txBox="1">
            <a:spLocks noGrp="1"/>
          </p:cNvSpPr>
          <p:nvPr>
            <p:ph sz="half" idx="2"/>
          </p:nvPr>
        </p:nvSpPr>
        <p:spPr>
          <a:xfrm>
            <a:off x="261612" y="1371600"/>
            <a:ext cx="2971800" cy="4429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5" dirty="0"/>
              <a:t>A</a:t>
            </a:r>
            <a:r>
              <a:rPr sz="2000" spc="-105" dirty="0"/>
              <a:t> </a:t>
            </a:r>
            <a:r>
              <a:rPr sz="2000" spc="60" dirty="0"/>
              <a:t>pie</a:t>
            </a:r>
          </a:p>
          <a:p>
            <a:pPr marL="12700" marR="285115">
              <a:lnSpc>
                <a:spcPts val="3100"/>
              </a:lnSpc>
              <a:spcBef>
                <a:spcPts val="170"/>
              </a:spcBef>
            </a:pPr>
            <a:r>
              <a:rPr sz="2000" spc="45" dirty="0"/>
              <a:t>Auto </a:t>
            </a:r>
            <a:r>
              <a:rPr sz="2000" spc="70" dirty="0"/>
              <a:t>Colectivo  </a:t>
            </a:r>
            <a:r>
              <a:rPr sz="2000" spc="30" dirty="0"/>
              <a:t>Bicicleta</a:t>
            </a: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000" spc="20" dirty="0"/>
              <a:t>Bus</a:t>
            </a:r>
          </a:p>
          <a:p>
            <a:pPr marL="12700" marR="5080">
              <a:lnSpc>
                <a:spcPct val="156500"/>
              </a:lnSpc>
              <a:spcBef>
                <a:spcPts val="90"/>
              </a:spcBef>
            </a:pPr>
            <a:r>
              <a:rPr sz="2000" spc="45" dirty="0"/>
              <a:t>Pasajero </a:t>
            </a:r>
            <a:r>
              <a:rPr sz="2000" spc="55" dirty="0"/>
              <a:t>Mototaxi  </a:t>
            </a:r>
            <a:r>
              <a:rPr sz="2000" spc="45" dirty="0"/>
              <a:t>Pasajero </a:t>
            </a:r>
            <a:r>
              <a:rPr sz="2000" spc="10" dirty="0"/>
              <a:t>Taxi  </a:t>
            </a:r>
            <a:r>
              <a:rPr sz="2000" spc="50" dirty="0"/>
              <a:t>Transporte </a:t>
            </a:r>
            <a:r>
              <a:rPr sz="2000" spc="45" dirty="0"/>
              <a:t>Escolar  </a:t>
            </a:r>
            <a:r>
              <a:rPr sz="2000" spc="35" dirty="0"/>
              <a:t>Vehículo </a:t>
            </a:r>
            <a:r>
              <a:rPr sz="2000" spc="70" dirty="0"/>
              <a:t>privado  </a:t>
            </a:r>
            <a:r>
              <a:rPr sz="2000" spc="60" dirty="0"/>
              <a:t>Otros</a:t>
            </a: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spc="25" dirty="0"/>
              <a:t>Sin</a:t>
            </a:r>
            <a:r>
              <a:rPr sz="2000" spc="-10" dirty="0"/>
              <a:t> </a:t>
            </a:r>
            <a:r>
              <a:rPr sz="2000" spc="70" dirty="0"/>
              <a:t>dato</a:t>
            </a:r>
          </a:p>
        </p:txBody>
      </p:sp>
      <p:sp>
        <p:nvSpPr>
          <p:cNvPr id="3" name="object 3"/>
          <p:cNvSpPr/>
          <p:nvPr/>
        </p:nvSpPr>
        <p:spPr>
          <a:xfrm>
            <a:off x="5154195" y="1643240"/>
            <a:ext cx="1565275" cy="1731010"/>
          </a:xfrm>
          <a:custGeom>
            <a:avLst/>
            <a:gdLst/>
            <a:ahLst/>
            <a:cxnLst/>
            <a:rect l="l" t="t" r="r" b="b"/>
            <a:pathLst>
              <a:path w="1565275" h="1731010">
                <a:moveTo>
                  <a:pt x="1475" y="1730855"/>
                </a:moveTo>
                <a:lnTo>
                  <a:pt x="0" y="0"/>
                </a:lnTo>
                <a:lnTo>
                  <a:pt x="1475" y="0"/>
                </a:lnTo>
                <a:lnTo>
                  <a:pt x="54296" y="715"/>
                </a:lnTo>
                <a:lnTo>
                  <a:pt x="106724" y="2847"/>
                </a:lnTo>
                <a:lnTo>
                  <a:pt x="158738" y="6379"/>
                </a:lnTo>
                <a:lnTo>
                  <a:pt x="210319" y="11290"/>
                </a:lnTo>
                <a:lnTo>
                  <a:pt x="261446" y="17561"/>
                </a:lnTo>
                <a:lnTo>
                  <a:pt x="312100" y="25174"/>
                </a:lnTo>
                <a:lnTo>
                  <a:pt x="362261" y="34110"/>
                </a:lnTo>
                <a:lnTo>
                  <a:pt x="411909" y="44349"/>
                </a:lnTo>
                <a:lnTo>
                  <a:pt x="461025" y="55873"/>
                </a:lnTo>
                <a:lnTo>
                  <a:pt x="509589" y="68662"/>
                </a:lnTo>
                <a:lnTo>
                  <a:pt x="557580" y="82698"/>
                </a:lnTo>
                <a:lnTo>
                  <a:pt x="604979" y="97962"/>
                </a:lnTo>
                <a:lnTo>
                  <a:pt x="651767" y="114433"/>
                </a:lnTo>
                <a:lnTo>
                  <a:pt x="697923" y="132095"/>
                </a:lnTo>
                <a:lnTo>
                  <a:pt x="743428" y="150927"/>
                </a:lnTo>
                <a:lnTo>
                  <a:pt x="788261" y="170910"/>
                </a:lnTo>
                <a:lnTo>
                  <a:pt x="832404" y="192026"/>
                </a:lnTo>
                <a:lnTo>
                  <a:pt x="875836" y="214255"/>
                </a:lnTo>
                <a:lnTo>
                  <a:pt x="918537" y="237579"/>
                </a:lnTo>
                <a:lnTo>
                  <a:pt x="960488" y="261978"/>
                </a:lnTo>
                <a:lnTo>
                  <a:pt x="1001669" y="287434"/>
                </a:lnTo>
                <a:lnTo>
                  <a:pt x="1042060" y="313927"/>
                </a:lnTo>
                <a:lnTo>
                  <a:pt x="1081641" y="341439"/>
                </a:lnTo>
                <a:lnTo>
                  <a:pt x="1120393" y="369950"/>
                </a:lnTo>
                <a:lnTo>
                  <a:pt x="1158295" y="399441"/>
                </a:lnTo>
                <a:lnTo>
                  <a:pt x="1195329" y="429894"/>
                </a:lnTo>
                <a:lnTo>
                  <a:pt x="1231473" y="461289"/>
                </a:lnTo>
                <a:lnTo>
                  <a:pt x="1266708" y="493607"/>
                </a:lnTo>
                <a:lnTo>
                  <a:pt x="1301015" y="526830"/>
                </a:lnTo>
                <a:lnTo>
                  <a:pt x="1334374" y="560939"/>
                </a:lnTo>
                <a:lnTo>
                  <a:pt x="1366765" y="595913"/>
                </a:lnTo>
                <a:lnTo>
                  <a:pt x="1398167" y="631735"/>
                </a:lnTo>
                <a:lnTo>
                  <a:pt x="1428562" y="668386"/>
                </a:lnTo>
                <a:lnTo>
                  <a:pt x="1457929" y="705845"/>
                </a:lnTo>
                <a:lnTo>
                  <a:pt x="1486249" y="744095"/>
                </a:lnTo>
                <a:lnTo>
                  <a:pt x="1513502" y="783117"/>
                </a:lnTo>
                <a:lnTo>
                  <a:pt x="1539668" y="822890"/>
                </a:lnTo>
                <a:lnTo>
                  <a:pt x="1564727" y="863397"/>
                </a:lnTo>
                <a:lnTo>
                  <a:pt x="1475" y="1730855"/>
                </a:lnTo>
                <a:close/>
              </a:path>
            </a:pathLst>
          </a:custGeom>
          <a:solidFill>
            <a:srgbClr val="668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55670" y="2505899"/>
            <a:ext cx="1688464" cy="868680"/>
          </a:xfrm>
          <a:custGeom>
            <a:avLst/>
            <a:gdLst/>
            <a:ahLst/>
            <a:cxnLst/>
            <a:rect l="l" t="t" r="r" b="b"/>
            <a:pathLst>
              <a:path w="1688464" h="868679">
                <a:moveTo>
                  <a:pt x="0" y="868196"/>
                </a:moveTo>
                <a:lnTo>
                  <a:pt x="1562826" y="0"/>
                </a:lnTo>
                <a:lnTo>
                  <a:pt x="1586545" y="40801"/>
                </a:lnTo>
                <a:lnTo>
                  <a:pt x="1609144" y="82284"/>
                </a:lnTo>
                <a:lnTo>
                  <a:pt x="1630602" y="124430"/>
                </a:lnTo>
                <a:lnTo>
                  <a:pt x="1650898" y="167220"/>
                </a:lnTo>
                <a:lnTo>
                  <a:pt x="1670014" y="210635"/>
                </a:lnTo>
                <a:lnTo>
                  <a:pt x="1687929" y="254655"/>
                </a:lnTo>
                <a:lnTo>
                  <a:pt x="0" y="868196"/>
                </a:lnTo>
                <a:close/>
              </a:path>
            </a:pathLst>
          </a:custGeom>
          <a:solidFill>
            <a:srgbClr val="FB9D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670" y="2505899"/>
            <a:ext cx="1688464" cy="868680"/>
          </a:xfrm>
          <a:custGeom>
            <a:avLst/>
            <a:gdLst/>
            <a:ahLst/>
            <a:cxnLst/>
            <a:rect l="l" t="t" r="r" b="b"/>
            <a:pathLst>
              <a:path w="1688464" h="868679">
                <a:moveTo>
                  <a:pt x="0" y="868196"/>
                </a:moveTo>
                <a:lnTo>
                  <a:pt x="1687929" y="254655"/>
                </a:lnTo>
                <a:lnTo>
                  <a:pt x="1670014" y="210635"/>
                </a:lnTo>
                <a:lnTo>
                  <a:pt x="1650898" y="167220"/>
                </a:lnTo>
                <a:lnTo>
                  <a:pt x="1630602" y="124430"/>
                </a:lnTo>
                <a:lnTo>
                  <a:pt x="1609144" y="82284"/>
                </a:lnTo>
                <a:lnTo>
                  <a:pt x="1586545" y="40801"/>
                </a:lnTo>
                <a:lnTo>
                  <a:pt x="1562826" y="0"/>
                </a:lnTo>
                <a:lnTo>
                  <a:pt x="0" y="868196"/>
                </a:lnTo>
                <a:close/>
              </a:path>
            </a:pathLst>
          </a:custGeom>
          <a:ln w="158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55670" y="2760917"/>
            <a:ext cx="1694180" cy="613410"/>
          </a:xfrm>
          <a:custGeom>
            <a:avLst/>
            <a:gdLst/>
            <a:ahLst/>
            <a:cxnLst/>
            <a:rect l="l" t="t" r="r" b="b"/>
            <a:pathLst>
              <a:path w="1694179" h="613410">
                <a:moveTo>
                  <a:pt x="0" y="613179"/>
                </a:moveTo>
                <a:lnTo>
                  <a:pt x="1688060" y="0"/>
                </a:lnTo>
                <a:lnTo>
                  <a:pt x="1689945" y="4830"/>
                </a:lnTo>
                <a:lnTo>
                  <a:pt x="1693665" y="14539"/>
                </a:lnTo>
                <a:lnTo>
                  <a:pt x="0" y="613179"/>
                </a:lnTo>
                <a:close/>
              </a:path>
            </a:pathLst>
          </a:custGeom>
          <a:solidFill>
            <a:srgbClr val="B9B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5670" y="2760917"/>
            <a:ext cx="1694180" cy="613410"/>
          </a:xfrm>
          <a:custGeom>
            <a:avLst/>
            <a:gdLst/>
            <a:ahLst/>
            <a:cxnLst/>
            <a:rect l="l" t="t" r="r" b="b"/>
            <a:pathLst>
              <a:path w="1694179" h="613410">
                <a:moveTo>
                  <a:pt x="0" y="613179"/>
                </a:moveTo>
                <a:lnTo>
                  <a:pt x="1693665" y="14539"/>
                </a:lnTo>
                <a:lnTo>
                  <a:pt x="1691813" y="9677"/>
                </a:lnTo>
                <a:lnTo>
                  <a:pt x="1689945" y="4830"/>
                </a:lnTo>
                <a:lnTo>
                  <a:pt x="1688060" y="0"/>
                </a:lnTo>
                <a:lnTo>
                  <a:pt x="0" y="613179"/>
                </a:lnTo>
                <a:close/>
              </a:path>
            </a:pathLst>
          </a:custGeom>
          <a:ln w="158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2554616"/>
            <a:ext cx="3606165" cy="2550795"/>
          </a:xfrm>
          <a:custGeom>
            <a:avLst/>
            <a:gdLst/>
            <a:ahLst/>
            <a:cxnLst/>
            <a:rect l="l" t="t" r="r" b="b"/>
            <a:pathLst>
              <a:path w="3606165" h="2550795">
                <a:moveTo>
                  <a:pt x="1802870" y="2550336"/>
                </a:moveTo>
                <a:lnTo>
                  <a:pt x="1753775" y="2549718"/>
                </a:lnTo>
                <a:lnTo>
                  <a:pt x="1705020" y="2547875"/>
                </a:lnTo>
                <a:lnTo>
                  <a:pt x="1656619" y="2544823"/>
                </a:lnTo>
                <a:lnTo>
                  <a:pt x="1608589" y="2540575"/>
                </a:lnTo>
                <a:lnTo>
                  <a:pt x="1560945" y="2535148"/>
                </a:lnTo>
                <a:lnTo>
                  <a:pt x="1513704" y="2528557"/>
                </a:lnTo>
                <a:lnTo>
                  <a:pt x="1466881" y="2520817"/>
                </a:lnTo>
                <a:lnTo>
                  <a:pt x="1420492" y="2511944"/>
                </a:lnTo>
                <a:lnTo>
                  <a:pt x="1374554" y="2501952"/>
                </a:lnTo>
                <a:lnTo>
                  <a:pt x="1329081" y="2490856"/>
                </a:lnTo>
                <a:lnTo>
                  <a:pt x="1284090" y="2478673"/>
                </a:lnTo>
                <a:lnTo>
                  <a:pt x="1239597" y="2465418"/>
                </a:lnTo>
                <a:lnTo>
                  <a:pt x="1195618" y="2451104"/>
                </a:lnTo>
                <a:lnTo>
                  <a:pt x="1152168" y="2435749"/>
                </a:lnTo>
                <a:lnTo>
                  <a:pt x="1109263" y="2419367"/>
                </a:lnTo>
                <a:lnTo>
                  <a:pt x="1066920" y="2401973"/>
                </a:lnTo>
                <a:lnTo>
                  <a:pt x="1025154" y="2383583"/>
                </a:lnTo>
                <a:lnTo>
                  <a:pt x="983981" y="2364211"/>
                </a:lnTo>
                <a:lnTo>
                  <a:pt x="943417" y="2343874"/>
                </a:lnTo>
                <a:lnTo>
                  <a:pt x="903478" y="2322586"/>
                </a:lnTo>
                <a:lnTo>
                  <a:pt x="864180" y="2300362"/>
                </a:lnTo>
                <a:lnTo>
                  <a:pt x="825538" y="2277219"/>
                </a:lnTo>
                <a:lnTo>
                  <a:pt x="787568" y="2253170"/>
                </a:lnTo>
                <a:lnTo>
                  <a:pt x="750287" y="2228232"/>
                </a:lnTo>
                <a:lnTo>
                  <a:pt x="713711" y="2202420"/>
                </a:lnTo>
                <a:lnTo>
                  <a:pt x="677854" y="2175748"/>
                </a:lnTo>
                <a:lnTo>
                  <a:pt x="642734" y="2148232"/>
                </a:lnTo>
                <a:lnTo>
                  <a:pt x="608365" y="2119888"/>
                </a:lnTo>
                <a:lnTo>
                  <a:pt x="574764" y="2090731"/>
                </a:lnTo>
                <a:lnTo>
                  <a:pt x="541947" y="2060775"/>
                </a:lnTo>
                <a:lnTo>
                  <a:pt x="509930" y="2030036"/>
                </a:lnTo>
                <a:lnTo>
                  <a:pt x="478727" y="1998530"/>
                </a:lnTo>
                <a:lnTo>
                  <a:pt x="448357" y="1966271"/>
                </a:lnTo>
                <a:lnTo>
                  <a:pt x="418833" y="1933276"/>
                </a:lnTo>
                <a:lnTo>
                  <a:pt x="390173" y="1899558"/>
                </a:lnTo>
                <a:lnTo>
                  <a:pt x="362391" y="1865134"/>
                </a:lnTo>
                <a:lnTo>
                  <a:pt x="335505" y="1830018"/>
                </a:lnTo>
                <a:lnTo>
                  <a:pt x="309529" y="1794226"/>
                </a:lnTo>
                <a:lnTo>
                  <a:pt x="284480" y="1757773"/>
                </a:lnTo>
                <a:lnTo>
                  <a:pt x="260374" y="1720675"/>
                </a:lnTo>
                <a:lnTo>
                  <a:pt x="237226" y="1682946"/>
                </a:lnTo>
                <a:lnTo>
                  <a:pt x="215052" y="1644603"/>
                </a:lnTo>
                <a:lnTo>
                  <a:pt x="193868" y="1605659"/>
                </a:lnTo>
                <a:lnTo>
                  <a:pt x="173691" y="1566131"/>
                </a:lnTo>
                <a:lnTo>
                  <a:pt x="154535" y="1526033"/>
                </a:lnTo>
                <a:lnTo>
                  <a:pt x="136418" y="1485381"/>
                </a:lnTo>
                <a:lnTo>
                  <a:pt x="119354" y="1444191"/>
                </a:lnTo>
                <a:lnTo>
                  <a:pt x="103360" y="1402476"/>
                </a:lnTo>
                <a:lnTo>
                  <a:pt x="88451" y="1360254"/>
                </a:lnTo>
                <a:lnTo>
                  <a:pt x="74644" y="1317538"/>
                </a:lnTo>
                <a:lnTo>
                  <a:pt x="61954" y="1274344"/>
                </a:lnTo>
                <a:lnTo>
                  <a:pt x="50397" y="1230688"/>
                </a:lnTo>
                <a:lnTo>
                  <a:pt x="39989" y="1186584"/>
                </a:lnTo>
                <a:lnTo>
                  <a:pt x="30746" y="1142049"/>
                </a:lnTo>
                <a:lnTo>
                  <a:pt x="22684" y="1097096"/>
                </a:lnTo>
                <a:lnTo>
                  <a:pt x="15819" y="1051742"/>
                </a:lnTo>
                <a:lnTo>
                  <a:pt x="10166" y="1006001"/>
                </a:lnTo>
                <a:lnTo>
                  <a:pt x="5742" y="959890"/>
                </a:lnTo>
                <a:lnTo>
                  <a:pt x="2562" y="913422"/>
                </a:lnTo>
                <a:lnTo>
                  <a:pt x="643" y="866614"/>
                </a:lnTo>
                <a:lnTo>
                  <a:pt x="0" y="819481"/>
                </a:lnTo>
                <a:lnTo>
                  <a:pt x="802" y="766972"/>
                </a:lnTo>
                <a:lnTo>
                  <a:pt x="3187" y="714871"/>
                </a:lnTo>
                <a:lnTo>
                  <a:pt x="7053" y="663947"/>
                </a:lnTo>
                <a:lnTo>
                  <a:pt x="12481" y="612962"/>
                </a:lnTo>
                <a:lnTo>
                  <a:pt x="19412" y="562441"/>
                </a:lnTo>
                <a:lnTo>
                  <a:pt x="27824" y="512406"/>
                </a:lnTo>
                <a:lnTo>
                  <a:pt x="37695" y="462877"/>
                </a:lnTo>
                <a:lnTo>
                  <a:pt x="49003" y="413875"/>
                </a:lnTo>
                <a:lnTo>
                  <a:pt x="61728" y="365420"/>
                </a:lnTo>
                <a:lnTo>
                  <a:pt x="75847" y="317534"/>
                </a:lnTo>
                <a:lnTo>
                  <a:pt x="91338" y="270238"/>
                </a:lnTo>
                <a:lnTo>
                  <a:pt x="108181" y="223551"/>
                </a:lnTo>
                <a:lnTo>
                  <a:pt x="126353" y="177496"/>
                </a:lnTo>
                <a:lnTo>
                  <a:pt x="145833" y="132092"/>
                </a:lnTo>
                <a:lnTo>
                  <a:pt x="166599" y="87361"/>
                </a:lnTo>
                <a:lnTo>
                  <a:pt x="188629" y="43323"/>
                </a:lnTo>
                <a:lnTo>
                  <a:pt x="211902" y="0"/>
                </a:lnTo>
                <a:lnTo>
                  <a:pt x="1802870" y="819481"/>
                </a:lnTo>
                <a:lnTo>
                  <a:pt x="3605740" y="819481"/>
                </a:lnTo>
                <a:lnTo>
                  <a:pt x="3605097" y="866614"/>
                </a:lnTo>
                <a:lnTo>
                  <a:pt x="3603177" y="913422"/>
                </a:lnTo>
                <a:lnTo>
                  <a:pt x="3599998" y="959890"/>
                </a:lnTo>
                <a:lnTo>
                  <a:pt x="3595573" y="1006001"/>
                </a:lnTo>
                <a:lnTo>
                  <a:pt x="3589921" y="1051742"/>
                </a:lnTo>
                <a:lnTo>
                  <a:pt x="3583055" y="1097096"/>
                </a:lnTo>
                <a:lnTo>
                  <a:pt x="3574993" y="1142049"/>
                </a:lnTo>
                <a:lnTo>
                  <a:pt x="3565751" y="1186584"/>
                </a:lnTo>
                <a:lnTo>
                  <a:pt x="3555343" y="1230688"/>
                </a:lnTo>
                <a:lnTo>
                  <a:pt x="3543786" y="1274344"/>
                </a:lnTo>
                <a:lnTo>
                  <a:pt x="3531096" y="1317538"/>
                </a:lnTo>
                <a:lnTo>
                  <a:pt x="3517289" y="1360254"/>
                </a:lnTo>
                <a:lnTo>
                  <a:pt x="3502380" y="1402476"/>
                </a:lnTo>
                <a:lnTo>
                  <a:pt x="3486386" y="1444191"/>
                </a:lnTo>
                <a:lnTo>
                  <a:pt x="3469322" y="1485381"/>
                </a:lnTo>
                <a:lnTo>
                  <a:pt x="3451204" y="1526033"/>
                </a:lnTo>
                <a:lnTo>
                  <a:pt x="3432049" y="1566131"/>
                </a:lnTo>
                <a:lnTo>
                  <a:pt x="3411871" y="1605659"/>
                </a:lnTo>
                <a:lnTo>
                  <a:pt x="3390688" y="1644603"/>
                </a:lnTo>
                <a:lnTo>
                  <a:pt x="3368514" y="1682946"/>
                </a:lnTo>
                <a:lnTo>
                  <a:pt x="3345366" y="1720675"/>
                </a:lnTo>
                <a:lnTo>
                  <a:pt x="3321260" y="1757773"/>
                </a:lnTo>
                <a:lnTo>
                  <a:pt x="3296210" y="1794226"/>
                </a:lnTo>
                <a:lnTo>
                  <a:pt x="3270235" y="1830018"/>
                </a:lnTo>
                <a:lnTo>
                  <a:pt x="3243348" y="1865134"/>
                </a:lnTo>
                <a:lnTo>
                  <a:pt x="3215567" y="1899558"/>
                </a:lnTo>
                <a:lnTo>
                  <a:pt x="3186907" y="1933276"/>
                </a:lnTo>
                <a:lnTo>
                  <a:pt x="3157383" y="1966271"/>
                </a:lnTo>
                <a:lnTo>
                  <a:pt x="3127012" y="1998530"/>
                </a:lnTo>
                <a:lnTo>
                  <a:pt x="3095810" y="2030036"/>
                </a:lnTo>
                <a:lnTo>
                  <a:pt x="3063793" y="2060775"/>
                </a:lnTo>
                <a:lnTo>
                  <a:pt x="3030976" y="2090731"/>
                </a:lnTo>
                <a:lnTo>
                  <a:pt x="2997375" y="2119888"/>
                </a:lnTo>
                <a:lnTo>
                  <a:pt x="2963006" y="2148232"/>
                </a:lnTo>
                <a:lnTo>
                  <a:pt x="2927886" y="2175748"/>
                </a:lnTo>
                <a:lnTo>
                  <a:pt x="2892029" y="2202420"/>
                </a:lnTo>
                <a:lnTo>
                  <a:pt x="2855452" y="2228232"/>
                </a:lnTo>
                <a:lnTo>
                  <a:pt x="2818171" y="2253170"/>
                </a:lnTo>
                <a:lnTo>
                  <a:pt x="2780202" y="2277219"/>
                </a:lnTo>
                <a:lnTo>
                  <a:pt x="2741560" y="2300362"/>
                </a:lnTo>
                <a:lnTo>
                  <a:pt x="2702262" y="2322586"/>
                </a:lnTo>
                <a:lnTo>
                  <a:pt x="2662322" y="2343874"/>
                </a:lnTo>
                <a:lnTo>
                  <a:pt x="2621758" y="2364211"/>
                </a:lnTo>
                <a:lnTo>
                  <a:pt x="2580585" y="2383583"/>
                </a:lnTo>
                <a:lnTo>
                  <a:pt x="2538819" y="2401973"/>
                </a:lnTo>
                <a:lnTo>
                  <a:pt x="2496476" y="2419367"/>
                </a:lnTo>
                <a:lnTo>
                  <a:pt x="2453572" y="2435749"/>
                </a:lnTo>
                <a:lnTo>
                  <a:pt x="2410122" y="2451104"/>
                </a:lnTo>
                <a:lnTo>
                  <a:pt x="2366143" y="2465418"/>
                </a:lnTo>
                <a:lnTo>
                  <a:pt x="2321650" y="2478673"/>
                </a:lnTo>
                <a:lnTo>
                  <a:pt x="2276659" y="2490856"/>
                </a:lnTo>
                <a:lnTo>
                  <a:pt x="2231186" y="2501952"/>
                </a:lnTo>
                <a:lnTo>
                  <a:pt x="2185248" y="2511944"/>
                </a:lnTo>
                <a:lnTo>
                  <a:pt x="2138859" y="2520817"/>
                </a:lnTo>
                <a:lnTo>
                  <a:pt x="2092036" y="2528557"/>
                </a:lnTo>
                <a:lnTo>
                  <a:pt x="2044795" y="2535148"/>
                </a:lnTo>
                <a:lnTo>
                  <a:pt x="1997151" y="2540575"/>
                </a:lnTo>
                <a:lnTo>
                  <a:pt x="1949121" y="2544823"/>
                </a:lnTo>
                <a:lnTo>
                  <a:pt x="1900720" y="2547875"/>
                </a:lnTo>
                <a:lnTo>
                  <a:pt x="1851964" y="2549718"/>
                </a:lnTo>
                <a:lnTo>
                  <a:pt x="1802870" y="2550336"/>
                </a:lnTo>
                <a:close/>
              </a:path>
              <a:path w="3606165" h="2550795">
                <a:moveTo>
                  <a:pt x="3605740" y="819481"/>
                </a:moveTo>
                <a:lnTo>
                  <a:pt x="1802870" y="819481"/>
                </a:lnTo>
                <a:lnTo>
                  <a:pt x="3496535" y="220841"/>
                </a:lnTo>
                <a:lnTo>
                  <a:pt x="3513534" y="267720"/>
                </a:lnTo>
                <a:lnTo>
                  <a:pt x="3529169" y="315217"/>
                </a:lnTo>
                <a:lnTo>
                  <a:pt x="3543421" y="363309"/>
                </a:lnTo>
                <a:lnTo>
                  <a:pt x="3556265" y="411976"/>
                </a:lnTo>
                <a:lnTo>
                  <a:pt x="3567681" y="461196"/>
                </a:lnTo>
                <a:lnTo>
                  <a:pt x="3577646" y="510950"/>
                </a:lnTo>
                <a:lnTo>
                  <a:pt x="3586139" y="561215"/>
                </a:lnTo>
                <a:lnTo>
                  <a:pt x="3593137" y="611971"/>
                </a:lnTo>
                <a:lnTo>
                  <a:pt x="3598618" y="663197"/>
                </a:lnTo>
                <a:lnTo>
                  <a:pt x="3602583" y="715376"/>
                </a:lnTo>
                <a:lnTo>
                  <a:pt x="3604945" y="767227"/>
                </a:lnTo>
                <a:lnTo>
                  <a:pt x="3605740" y="819481"/>
                </a:lnTo>
                <a:close/>
              </a:path>
            </a:pathLst>
          </a:custGeom>
          <a:solidFill>
            <a:srgbClr val="A6B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800" y="2554616"/>
            <a:ext cx="3606165" cy="2550795"/>
          </a:xfrm>
          <a:custGeom>
            <a:avLst/>
            <a:gdLst/>
            <a:ahLst/>
            <a:cxnLst/>
            <a:rect l="l" t="t" r="r" b="b"/>
            <a:pathLst>
              <a:path w="3606165" h="2550795">
                <a:moveTo>
                  <a:pt x="1802870" y="819481"/>
                </a:moveTo>
                <a:lnTo>
                  <a:pt x="211902" y="0"/>
                </a:lnTo>
                <a:lnTo>
                  <a:pt x="188629" y="43323"/>
                </a:lnTo>
                <a:lnTo>
                  <a:pt x="166599" y="87361"/>
                </a:lnTo>
                <a:lnTo>
                  <a:pt x="145833" y="132092"/>
                </a:lnTo>
                <a:lnTo>
                  <a:pt x="126353" y="177496"/>
                </a:lnTo>
                <a:lnTo>
                  <a:pt x="108181" y="223551"/>
                </a:lnTo>
                <a:lnTo>
                  <a:pt x="91338" y="270238"/>
                </a:lnTo>
                <a:lnTo>
                  <a:pt x="75847" y="317534"/>
                </a:lnTo>
                <a:lnTo>
                  <a:pt x="61728" y="365420"/>
                </a:lnTo>
                <a:lnTo>
                  <a:pt x="49003" y="413875"/>
                </a:lnTo>
                <a:lnTo>
                  <a:pt x="37695" y="462877"/>
                </a:lnTo>
                <a:lnTo>
                  <a:pt x="27824" y="512406"/>
                </a:lnTo>
                <a:lnTo>
                  <a:pt x="19412" y="562441"/>
                </a:lnTo>
                <a:lnTo>
                  <a:pt x="12481" y="612962"/>
                </a:lnTo>
                <a:lnTo>
                  <a:pt x="7053" y="663947"/>
                </a:lnTo>
                <a:lnTo>
                  <a:pt x="3149" y="715376"/>
                </a:lnTo>
                <a:lnTo>
                  <a:pt x="790" y="767227"/>
                </a:lnTo>
                <a:lnTo>
                  <a:pt x="0" y="819481"/>
                </a:lnTo>
                <a:lnTo>
                  <a:pt x="643" y="866614"/>
                </a:lnTo>
                <a:lnTo>
                  <a:pt x="2562" y="913422"/>
                </a:lnTo>
                <a:lnTo>
                  <a:pt x="5742" y="959890"/>
                </a:lnTo>
                <a:lnTo>
                  <a:pt x="10166" y="1006001"/>
                </a:lnTo>
                <a:lnTo>
                  <a:pt x="15819" y="1051742"/>
                </a:lnTo>
                <a:lnTo>
                  <a:pt x="22684" y="1097096"/>
                </a:lnTo>
                <a:lnTo>
                  <a:pt x="30746" y="1142049"/>
                </a:lnTo>
                <a:lnTo>
                  <a:pt x="39989" y="1186584"/>
                </a:lnTo>
                <a:lnTo>
                  <a:pt x="50397" y="1230688"/>
                </a:lnTo>
                <a:lnTo>
                  <a:pt x="61954" y="1274344"/>
                </a:lnTo>
                <a:lnTo>
                  <a:pt x="74644" y="1317538"/>
                </a:lnTo>
                <a:lnTo>
                  <a:pt x="88451" y="1360254"/>
                </a:lnTo>
                <a:lnTo>
                  <a:pt x="103360" y="1402476"/>
                </a:lnTo>
                <a:lnTo>
                  <a:pt x="119354" y="1444191"/>
                </a:lnTo>
                <a:lnTo>
                  <a:pt x="136418" y="1485381"/>
                </a:lnTo>
                <a:lnTo>
                  <a:pt x="154535" y="1526033"/>
                </a:lnTo>
                <a:lnTo>
                  <a:pt x="173691" y="1566131"/>
                </a:lnTo>
                <a:lnTo>
                  <a:pt x="193868" y="1605659"/>
                </a:lnTo>
                <a:lnTo>
                  <a:pt x="215052" y="1644603"/>
                </a:lnTo>
                <a:lnTo>
                  <a:pt x="237226" y="1682946"/>
                </a:lnTo>
                <a:lnTo>
                  <a:pt x="260374" y="1720675"/>
                </a:lnTo>
                <a:lnTo>
                  <a:pt x="284480" y="1757773"/>
                </a:lnTo>
                <a:lnTo>
                  <a:pt x="309529" y="1794226"/>
                </a:lnTo>
                <a:lnTo>
                  <a:pt x="335505" y="1830018"/>
                </a:lnTo>
                <a:lnTo>
                  <a:pt x="362391" y="1865134"/>
                </a:lnTo>
                <a:lnTo>
                  <a:pt x="390173" y="1899558"/>
                </a:lnTo>
                <a:lnTo>
                  <a:pt x="418833" y="1933276"/>
                </a:lnTo>
                <a:lnTo>
                  <a:pt x="448357" y="1966271"/>
                </a:lnTo>
                <a:lnTo>
                  <a:pt x="478727" y="1998530"/>
                </a:lnTo>
                <a:lnTo>
                  <a:pt x="509930" y="2030036"/>
                </a:lnTo>
                <a:lnTo>
                  <a:pt x="541947" y="2060775"/>
                </a:lnTo>
                <a:lnTo>
                  <a:pt x="574764" y="2090731"/>
                </a:lnTo>
                <a:lnTo>
                  <a:pt x="608365" y="2119888"/>
                </a:lnTo>
                <a:lnTo>
                  <a:pt x="642734" y="2148232"/>
                </a:lnTo>
                <a:lnTo>
                  <a:pt x="677854" y="2175748"/>
                </a:lnTo>
                <a:lnTo>
                  <a:pt x="713711" y="2202420"/>
                </a:lnTo>
                <a:lnTo>
                  <a:pt x="750287" y="2228232"/>
                </a:lnTo>
                <a:lnTo>
                  <a:pt x="787568" y="2253170"/>
                </a:lnTo>
                <a:lnTo>
                  <a:pt x="825538" y="2277219"/>
                </a:lnTo>
                <a:lnTo>
                  <a:pt x="864180" y="2300362"/>
                </a:lnTo>
                <a:lnTo>
                  <a:pt x="903478" y="2322586"/>
                </a:lnTo>
                <a:lnTo>
                  <a:pt x="943417" y="2343874"/>
                </a:lnTo>
                <a:lnTo>
                  <a:pt x="983981" y="2364211"/>
                </a:lnTo>
                <a:lnTo>
                  <a:pt x="1025154" y="2383583"/>
                </a:lnTo>
                <a:lnTo>
                  <a:pt x="1066920" y="2401973"/>
                </a:lnTo>
                <a:lnTo>
                  <a:pt x="1109263" y="2419367"/>
                </a:lnTo>
                <a:lnTo>
                  <a:pt x="1152168" y="2435749"/>
                </a:lnTo>
                <a:lnTo>
                  <a:pt x="1195618" y="2451104"/>
                </a:lnTo>
                <a:lnTo>
                  <a:pt x="1239597" y="2465418"/>
                </a:lnTo>
                <a:lnTo>
                  <a:pt x="1284090" y="2478673"/>
                </a:lnTo>
                <a:lnTo>
                  <a:pt x="1329081" y="2490856"/>
                </a:lnTo>
                <a:lnTo>
                  <a:pt x="1374554" y="2501952"/>
                </a:lnTo>
                <a:lnTo>
                  <a:pt x="1420492" y="2511944"/>
                </a:lnTo>
                <a:lnTo>
                  <a:pt x="1466881" y="2520817"/>
                </a:lnTo>
                <a:lnTo>
                  <a:pt x="1513704" y="2528557"/>
                </a:lnTo>
                <a:lnTo>
                  <a:pt x="1560945" y="2535148"/>
                </a:lnTo>
                <a:lnTo>
                  <a:pt x="1608589" y="2540575"/>
                </a:lnTo>
                <a:lnTo>
                  <a:pt x="1656619" y="2544823"/>
                </a:lnTo>
                <a:lnTo>
                  <a:pt x="1705020" y="2547875"/>
                </a:lnTo>
                <a:lnTo>
                  <a:pt x="1753775" y="2549718"/>
                </a:lnTo>
                <a:lnTo>
                  <a:pt x="1802870" y="2550336"/>
                </a:lnTo>
                <a:lnTo>
                  <a:pt x="1851964" y="2549718"/>
                </a:lnTo>
                <a:lnTo>
                  <a:pt x="1900720" y="2547875"/>
                </a:lnTo>
                <a:lnTo>
                  <a:pt x="1949121" y="2544823"/>
                </a:lnTo>
                <a:lnTo>
                  <a:pt x="1997151" y="2540575"/>
                </a:lnTo>
                <a:lnTo>
                  <a:pt x="2044795" y="2535148"/>
                </a:lnTo>
                <a:lnTo>
                  <a:pt x="2092036" y="2528557"/>
                </a:lnTo>
                <a:lnTo>
                  <a:pt x="2138859" y="2520817"/>
                </a:lnTo>
                <a:lnTo>
                  <a:pt x="2185248" y="2511944"/>
                </a:lnTo>
                <a:lnTo>
                  <a:pt x="2231186" y="2501952"/>
                </a:lnTo>
                <a:lnTo>
                  <a:pt x="2276659" y="2490856"/>
                </a:lnTo>
                <a:lnTo>
                  <a:pt x="2321650" y="2478673"/>
                </a:lnTo>
                <a:lnTo>
                  <a:pt x="2366143" y="2465418"/>
                </a:lnTo>
                <a:lnTo>
                  <a:pt x="2410122" y="2451104"/>
                </a:lnTo>
                <a:lnTo>
                  <a:pt x="2453572" y="2435749"/>
                </a:lnTo>
                <a:lnTo>
                  <a:pt x="2496476" y="2419367"/>
                </a:lnTo>
                <a:lnTo>
                  <a:pt x="2538819" y="2401973"/>
                </a:lnTo>
                <a:lnTo>
                  <a:pt x="2580585" y="2383583"/>
                </a:lnTo>
                <a:lnTo>
                  <a:pt x="2621758" y="2364211"/>
                </a:lnTo>
                <a:lnTo>
                  <a:pt x="2662322" y="2343874"/>
                </a:lnTo>
                <a:lnTo>
                  <a:pt x="2702262" y="2322586"/>
                </a:lnTo>
                <a:lnTo>
                  <a:pt x="2741560" y="2300362"/>
                </a:lnTo>
                <a:lnTo>
                  <a:pt x="2780202" y="2277219"/>
                </a:lnTo>
                <a:lnTo>
                  <a:pt x="2818171" y="2253170"/>
                </a:lnTo>
                <a:lnTo>
                  <a:pt x="2855452" y="2228232"/>
                </a:lnTo>
                <a:lnTo>
                  <a:pt x="2892029" y="2202420"/>
                </a:lnTo>
                <a:lnTo>
                  <a:pt x="2927886" y="2175748"/>
                </a:lnTo>
                <a:lnTo>
                  <a:pt x="2963006" y="2148232"/>
                </a:lnTo>
                <a:lnTo>
                  <a:pt x="2997375" y="2119888"/>
                </a:lnTo>
                <a:lnTo>
                  <a:pt x="3030976" y="2090731"/>
                </a:lnTo>
                <a:lnTo>
                  <a:pt x="3063793" y="2060775"/>
                </a:lnTo>
                <a:lnTo>
                  <a:pt x="3095810" y="2030036"/>
                </a:lnTo>
                <a:lnTo>
                  <a:pt x="3127012" y="1998530"/>
                </a:lnTo>
                <a:lnTo>
                  <a:pt x="3157383" y="1966271"/>
                </a:lnTo>
                <a:lnTo>
                  <a:pt x="3186907" y="1933276"/>
                </a:lnTo>
                <a:lnTo>
                  <a:pt x="3215567" y="1899558"/>
                </a:lnTo>
                <a:lnTo>
                  <a:pt x="3243348" y="1865134"/>
                </a:lnTo>
                <a:lnTo>
                  <a:pt x="3270235" y="1830018"/>
                </a:lnTo>
                <a:lnTo>
                  <a:pt x="3296210" y="1794226"/>
                </a:lnTo>
                <a:lnTo>
                  <a:pt x="3321260" y="1757773"/>
                </a:lnTo>
                <a:lnTo>
                  <a:pt x="3345366" y="1720675"/>
                </a:lnTo>
                <a:lnTo>
                  <a:pt x="3368514" y="1682946"/>
                </a:lnTo>
                <a:lnTo>
                  <a:pt x="3390688" y="1644603"/>
                </a:lnTo>
                <a:lnTo>
                  <a:pt x="3411871" y="1605659"/>
                </a:lnTo>
                <a:lnTo>
                  <a:pt x="3432049" y="1566131"/>
                </a:lnTo>
                <a:lnTo>
                  <a:pt x="3451204" y="1526033"/>
                </a:lnTo>
                <a:lnTo>
                  <a:pt x="3469322" y="1485381"/>
                </a:lnTo>
                <a:lnTo>
                  <a:pt x="3486386" y="1444191"/>
                </a:lnTo>
                <a:lnTo>
                  <a:pt x="3502380" y="1402476"/>
                </a:lnTo>
                <a:lnTo>
                  <a:pt x="3517289" y="1360254"/>
                </a:lnTo>
                <a:lnTo>
                  <a:pt x="3531096" y="1317538"/>
                </a:lnTo>
                <a:lnTo>
                  <a:pt x="3543786" y="1274344"/>
                </a:lnTo>
                <a:lnTo>
                  <a:pt x="3555343" y="1230688"/>
                </a:lnTo>
                <a:lnTo>
                  <a:pt x="3565751" y="1186584"/>
                </a:lnTo>
                <a:lnTo>
                  <a:pt x="3574993" y="1142049"/>
                </a:lnTo>
                <a:lnTo>
                  <a:pt x="3583055" y="1097096"/>
                </a:lnTo>
                <a:lnTo>
                  <a:pt x="3589921" y="1051742"/>
                </a:lnTo>
                <a:lnTo>
                  <a:pt x="3595573" y="1006001"/>
                </a:lnTo>
                <a:lnTo>
                  <a:pt x="3599998" y="959890"/>
                </a:lnTo>
                <a:lnTo>
                  <a:pt x="3603177" y="913422"/>
                </a:lnTo>
                <a:lnTo>
                  <a:pt x="3605097" y="866614"/>
                </a:lnTo>
                <a:lnTo>
                  <a:pt x="3605740" y="819481"/>
                </a:lnTo>
                <a:lnTo>
                  <a:pt x="3604941" y="766972"/>
                </a:lnTo>
                <a:lnTo>
                  <a:pt x="3602560" y="714871"/>
                </a:lnTo>
                <a:lnTo>
                  <a:pt x="3598618" y="663197"/>
                </a:lnTo>
                <a:lnTo>
                  <a:pt x="3593137" y="611971"/>
                </a:lnTo>
                <a:lnTo>
                  <a:pt x="3586139" y="561215"/>
                </a:lnTo>
                <a:lnTo>
                  <a:pt x="3577646" y="510950"/>
                </a:lnTo>
                <a:lnTo>
                  <a:pt x="3567681" y="461196"/>
                </a:lnTo>
                <a:lnTo>
                  <a:pt x="3556265" y="411976"/>
                </a:lnTo>
                <a:lnTo>
                  <a:pt x="3543421" y="363309"/>
                </a:lnTo>
                <a:lnTo>
                  <a:pt x="3529169" y="315217"/>
                </a:lnTo>
                <a:lnTo>
                  <a:pt x="3513534" y="267720"/>
                </a:lnTo>
                <a:lnTo>
                  <a:pt x="3496535" y="220841"/>
                </a:lnTo>
                <a:lnTo>
                  <a:pt x="1802870" y="819481"/>
                </a:lnTo>
                <a:close/>
              </a:path>
            </a:pathLst>
          </a:custGeom>
          <a:ln w="159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4589" y="2536237"/>
            <a:ext cx="1591310" cy="838200"/>
          </a:xfrm>
          <a:custGeom>
            <a:avLst/>
            <a:gdLst/>
            <a:ahLst/>
            <a:cxnLst/>
            <a:rect l="l" t="t" r="r" b="b"/>
            <a:pathLst>
              <a:path w="1591310" h="838200">
                <a:moveTo>
                  <a:pt x="1591082" y="837859"/>
                </a:moveTo>
                <a:lnTo>
                  <a:pt x="0" y="18567"/>
                </a:lnTo>
                <a:lnTo>
                  <a:pt x="3458" y="12352"/>
                </a:lnTo>
                <a:lnTo>
                  <a:pt x="6949" y="6168"/>
                </a:lnTo>
                <a:lnTo>
                  <a:pt x="10489" y="0"/>
                </a:lnTo>
                <a:lnTo>
                  <a:pt x="1591082" y="837859"/>
                </a:lnTo>
                <a:close/>
              </a:path>
            </a:pathLst>
          </a:custGeom>
          <a:solidFill>
            <a:srgbClr val="FFE7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4589" y="2536237"/>
            <a:ext cx="1591310" cy="838200"/>
          </a:xfrm>
          <a:custGeom>
            <a:avLst/>
            <a:gdLst/>
            <a:ahLst/>
            <a:cxnLst/>
            <a:rect l="l" t="t" r="r" b="b"/>
            <a:pathLst>
              <a:path w="1591310" h="838200">
                <a:moveTo>
                  <a:pt x="1591082" y="837859"/>
                </a:moveTo>
                <a:lnTo>
                  <a:pt x="10489" y="0"/>
                </a:lnTo>
                <a:lnTo>
                  <a:pt x="6949" y="6168"/>
                </a:lnTo>
                <a:lnTo>
                  <a:pt x="3458" y="12352"/>
                </a:lnTo>
                <a:lnTo>
                  <a:pt x="0" y="18567"/>
                </a:lnTo>
                <a:lnTo>
                  <a:pt x="1591082" y="837859"/>
                </a:lnTo>
                <a:close/>
              </a:path>
            </a:pathLst>
          </a:custGeom>
          <a:ln w="158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4603" y="1873289"/>
            <a:ext cx="1581150" cy="1501140"/>
          </a:xfrm>
          <a:custGeom>
            <a:avLst/>
            <a:gdLst/>
            <a:ahLst/>
            <a:cxnLst/>
            <a:rect l="l" t="t" r="r" b="b"/>
            <a:pathLst>
              <a:path w="1581150" h="1501139">
                <a:moveTo>
                  <a:pt x="1581068" y="1500808"/>
                </a:moveTo>
                <a:lnTo>
                  <a:pt x="0" y="663767"/>
                </a:lnTo>
                <a:lnTo>
                  <a:pt x="25612" y="620466"/>
                </a:lnTo>
                <a:lnTo>
                  <a:pt x="52472" y="577968"/>
                </a:lnTo>
                <a:lnTo>
                  <a:pt x="80557" y="536295"/>
                </a:lnTo>
                <a:lnTo>
                  <a:pt x="109844" y="495470"/>
                </a:lnTo>
                <a:lnTo>
                  <a:pt x="140309" y="455515"/>
                </a:lnTo>
                <a:lnTo>
                  <a:pt x="171929" y="416452"/>
                </a:lnTo>
                <a:lnTo>
                  <a:pt x="204681" y="378303"/>
                </a:lnTo>
                <a:lnTo>
                  <a:pt x="238542" y="341091"/>
                </a:lnTo>
                <a:lnTo>
                  <a:pt x="273487" y="304839"/>
                </a:lnTo>
                <a:lnTo>
                  <a:pt x="309495" y="269568"/>
                </a:lnTo>
                <a:lnTo>
                  <a:pt x="346541" y="235302"/>
                </a:lnTo>
                <a:lnTo>
                  <a:pt x="384603" y="202062"/>
                </a:lnTo>
                <a:lnTo>
                  <a:pt x="423658" y="169870"/>
                </a:lnTo>
                <a:lnTo>
                  <a:pt x="463681" y="138750"/>
                </a:lnTo>
                <a:lnTo>
                  <a:pt x="504650" y="108723"/>
                </a:lnTo>
                <a:lnTo>
                  <a:pt x="546541" y="79813"/>
                </a:lnTo>
                <a:lnTo>
                  <a:pt x="589332" y="52040"/>
                </a:lnTo>
                <a:lnTo>
                  <a:pt x="632999" y="25428"/>
                </a:lnTo>
                <a:lnTo>
                  <a:pt x="677518" y="0"/>
                </a:lnTo>
                <a:lnTo>
                  <a:pt x="1581068" y="1500808"/>
                </a:lnTo>
                <a:close/>
              </a:path>
            </a:pathLst>
          </a:custGeom>
          <a:solidFill>
            <a:srgbClr val="E2C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4603" y="1873289"/>
            <a:ext cx="1581150" cy="1501140"/>
          </a:xfrm>
          <a:custGeom>
            <a:avLst/>
            <a:gdLst/>
            <a:ahLst/>
            <a:cxnLst/>
            <a:rect l="l" t="t" r="r" b="b"/>
            <a:pathLst>
              <a:path w="1581150" h="1501139">
                <a:moveTo>
                  <a:pt x="1581068" y="1500808"/>
                </a:moveTo>
                <a:lnTo>
                  <a:pt x="677518" y="0"/>
                </a:lnTo>
                <a:lnTo>
                  <a:pt x="632999" y="25428"/>
                </a:lnTo>
                <a:lnTo>
                  <a:pt x="589332" y="52040"/>
                </a:lnTo>
                <a:lnTo>
                  <a:pt x="546541" y="79813"/>
                </a:lnTo>
                <a:lnTo>
                  <a:pt x="504650" y="108723"/>
                </a:lnTo>
                <a:lnTo>
                  <a:pt x="463681" y="138750"/>
                </a:lnTo>
                <a:lnTo>
                  <a:pt x="423658" y="169870"/>
                </a:lnTo>
                <a:lnTo>
                  <a:pt x="384603" y="202062"/>
                </a:lnTo>
                <a:lnTo>
                  <a:pt x="346541" y="235302"/>
                </a:lnTo>
                <a:lnTo>
                  <a:pt x="309495" y="269568"/>
                </a:lnTo>
                <a:lnTo>
                  <a:pt x="273487" y="304839"/>
                </a:lnTo>
                <a:lnTo>
                  <a:pt x="238542" y="341091"/>
                </a:lnTo>
                <a:lnTo>
                  <a:pt x="204681" y="378303"/>
                </a:lnTo>
                <a:lnTo>
                  <a:pt x="171929" y="416452"/>
                </a:lnTo>
                <a:lnTo>
                  <a:pt x="140309" y="455515"/>
                </a:lnTo>
                <a:lnTo>
                  <a:pt x="109844" y="495470"/>
                </a:lnTo>
                <a:lnTo>
                  <a:pt x="80557" y="536295"/>
                </a:lnTo>
                <a:lnTo>
                  <a:pt x="52472" y="577968"/>
                </a:lnTo>
                <a:lnTo>
                  <a:pt x="25612" y="620466"/>
                </a:lnTo>
                <a:lnTo>
                  <a:pt x="0" y="663767"/>
                </a:lnTo>
                <a:lnTo>
                  <a:pt x="1581068" y="1500808"/>
                </a:lnTo>
                <a:close/>
              </a:path>
            </a:pathLst>
          </a:custGeom>
          <a:ln w="160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811" y="1765976"/>
            <a:ext cx="904240" cy="1608455"/>
          </a:xfrm>
          <a:custGeom>
            <a:avLst/>
            <a:gdLst/>
            <a:ahLst/>
            <a:cxnLst/>
            <a:rect l="l" t="t" r="r" b="b"/>
            <a:pathLst>
              <a:path w="904239" h="1608454">
                <a:moveTo>
                  <a:pt x="903860" y="1608121"/>
                </a:moveTo>
                <a:lnTo>
                  <a:pt x="0" y="107486"/>
                </a:lnTo>
                <a:lnTo>
                  <a:pt x="44751" y="83550"/>
                </a:lnTo>
                <a:lnTo>
                  <a:pt x="90291" y="60814"/>
                </a:lnTo>
                <a:lnTo>
                  <a:pt x="136595" y="39296"/>
                </a:lnTo>
                <a:lnTo>
                  <a:pt x="183641" y="19018"/>
                </a:lnTo>
                <a:lnTo>
                  <a:pt x="231406" y="0"/>
                </a:lnTo>
                <a:lnTo>
                  <a:pt x="903860" y="1608121"/>
                </a:lnTo>
                <a:close/>
              </a:path>
            </a:pathLst>
          </a:custGeom>
          <a:solidFill>
            <a:srgbClr val="CB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1811" y="1765976"/>
            <a:ext cx="904240" cy="1608455"/>
          </a:xfrm>
          <a:custGeom>
            <a:avLst/>
            <a:gdLst/>
            <a:ahLst/>
            <a:cxnLst/>
            <a:rect l="l" t="t" r="r" b="b"/>
            <a:pathLst>
              <a:path w="904239" h="1608454">
                <a:moveTo>
                  <a:pt x="903860" y="1608121"/>
                </a:moveTo>
                <a:lnTo>
                  <a:pt x="231406" y="0"/>
                </a:lnTo>
                <a:lnTo>
                  <a:pt x="183641" y="19018"/>
                </a:lnTo>
                <a:lnTo>
                  <a:pt x="136595" y="39296"/>
                </a:lnTo>
                <a:lnTo>
                  <a:pt x="90291" y="60814"/>
                </a:lnTo>
                <a:lnTo>
                  <a:pt x="44751" y="83550"/>
                </a:lnTo>
                <a:lnTo>
                  <a:pt x="0" y="107486"/>
                </a:lnTo>
                <a:lnTo>
                  <a:pt x="903860" y="1608121"/>
                </a:lnTo>
                <a:close/>
              </a:path>
            </a:pathLst>
          </a:custGeom>
          <a:ln w="162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2234" y="1645698"/>
            <a:ext cx="673735" cy="1728470"/>
          </a:xfrm>
          <a:custGeom>
            <a:avLst/>
            <a:gdLst/>
            <a:ahLst/>
            <a:cxnLst/>
            <a:rect l="l" t="t" r="r" b="b"/>
            <a:pathLst>
              <a:path w="673735" h="1728470">
                <a:moveTo>
                  <a:pt x="673437" y="1728400"/>
                </a:moveTo>
                <a:lnTo>
                  <a:pt x="0" y="120656"/>
                </a:lnTo>
                <a:lnTo>
                  <a:pt x="45092" y="104075"/>
                </a:lnTo>
                <a:lnTo>
                  <a:pt x="90770" y="88623"/>
                </a:lnTo>
                <a:lnTo>
                  <a:pt x="137017" y="74317"/>
                </a:lnTo>
                <a:lnTo>
                  <a:pt x="183813" y="61174"/>
                </a:lnTo>
                <a:lnTo>
                  <a:pt x="231142" y="49212"/>
                </a:lnTo>
                <a:lnTo>
                  <a:pt x="278983" y="38448"/>
                </a:lnTo>
                <a:lnTo>
                  <a:pt x="327321" y="28900"/>
                </a:lnTo>
                <a:lnTo>
                  <a:pt x="376135" y="20584"/>
                </a:lnTo>
                <a:lnTo>
                  <a:pt x="425409" y="13519"/>
                </a:lnTo>
                <a:lnTo>
                  <a:pt x="475124" y="7722"/>
                </a:lnTo>
                <a:lnTo>
                  <a:pt x="525261" y="3210"/>
                </a:lnTo>
                <a:lnTo>
                  <a:pt x="575804" y="0"/>
                </a:lnTo>
                <a:lnTo>
                  <a:pt x="673437" y="1728400"/>
                </a:lnTo>
                <a:close/>
              </a:path>
            </a:pathLst>
          </a:custGeom>
          <a:solidFill>
            <a:srgbClr val="87E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2234" y="1645698"/>
            <a:ext cx="673735" cy="1728470"/>
          </a:xfrm>
          <a:custGeom>
            <a:avLst/>
            <a:gdLst/>
            <a:ahLst/>
            <a:cxnLst/>
            <a:rect l="l" t="t" r="r" b="b"/>
            <a:pathLst>
              <a:path w="673735" h="1728470">
                <a:moveTo>
                  <a:pt x="673437" y="1728400"/>
                </a:moveTo>
                <a:lnTo>
                  <a:pt x="575804" y="0"/>
                </a:lnTo>
                <a:lnTo>
                  <a:pt x="525261" y="3210"/>
                </a:lnTo>
                <a:lnTo>
                  <a:pt x="475124" y="7722"/>
                </a:lnTo>
                <a:lnTo>
                  <a:pt x="425409" y="13519"/>
                </a:lnTo>
                <a:lnTo>
                  <a:pt x="376135" y="20584"/>
                </a:lnTo>
                <a:lnTo>
                  <a:pt x="327321" y="28900"/>
                </a:lnTo>
                <a:lnTo>
                  <a:pt x="278983" y="38448"/>
                </a:lnTo>
                <a:lnTo>
                  <a:pt x="231142" y="49212"/>
                </a:lnTo>
                <a:lnTo>
                  <a:pt x="183813" y="61174"/>
                </a:lnTo>
                <a:lnTo>
                  <a:pt x="137017" y="74317"/>
                </a:lnTo>
                <a:lnTo>
                  <a:pt x="90770" y="88623"/>
                </a:lnTo>
                <a:lnTo>
                  <a:pt x="45092" y="104075"/>
                </a:lnTo>
                <a:lnTo>
                  <a:pt x="0" y="120656"/>
                </a:lnTo>
                <a:lnTo>
                  <a:pt x="673437" y="1728400"/>
                </a:lnTo>
                <a:close/>
              </a:path>
            </a:pathLst>
          </a:custGeom>
          <a:ln w="163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7317" y="1643527"/>
            <a:ext cx="98425" cy="1731010"/>
          </a:xfrm>
          <a:custGeom>
            <a:avLst/>
            <a:gdLst/>
            <a:ahLst/>
            <a:cxnLst/>
            <a:rect l="l" t="t" r="r" b="b"/>
            <a:pathLst>
              <a:path w="98425" h="1731010">
                <a:moveTo>
                  <a:pt x="98354" y="1730571"/>
                </a:moveTo>
                <a:lnTo>
                  <a:pt x="0" y="2202"/>
                </a:lnTo>
                <a:lnTo>
                  <a:pt x="32265" y="835"/>
                </a:lnTo>
                <a:lnTo>
                  <a:pt x="64690" y="0"/>
                </a:lnTo>
                <a:lnTo>
                  <a:pt x="98354" y="173057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7317" y="1643527"/>
            <a:ext cx="98425" cy="1731010"/>
          </a:xfrm>
          <a:custGeom>
            <a:avLst/>
            <a:gdLst/>
            <a:ahLst/>
            <a:cxnLst/>
            <a:rect l="l" t="t" r="r" b="b"/>
            <a:pathLst>
              <a:path w="98425" h="1731010">
                <a:moveTo>
                  <a:pt x="98354" y="1730571"/>
                </a:moveTo>
                <a:lnTo>
                  <a:pt x="64690" y="0"/>
                </a:lnTo>
                <a:lnTo>
                  <a:pt x="48458" y="350"/>
                </a:lnTo>
                <a:lnTo>
                  <a:pt x="32265" y="835"/>
                </a:lnTo>
                <a:lnTo>
                  <a:pt x="16111" y="1453"/>
                </a:lnTo>
                <a:lnTo>
                  <a:pt x="0" y="2202"/>
                </a:lnTo>
                <a:lnTo>
                  <a:pt x="98354" y="1730571"/>
                </a:lnTo>
                <a:close/>
              </a:path>
            </a:pathLst>
          </a:custGeom>
          <a:ln w="163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9577" y="1643244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0"/>
                </a:moveTo>
                <a:lnTo>
                  <a:pt x="0" y="1730855"/>
                </a:lnTo>
              </a:path>
            </a:pathLst>
          </a:custGeom>
          <a:ln w="32189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3483" y="1643244"/>
            <a:ext cx="32384" cy="1731010"/>
          </a:xfrm>
          <a:custGeom>
            <a:avLst/>
            <a:gdLst/>
            <a:ahLst/>
            <a:cxnLst/>
            <a:rect l="l" t="t" r="r" b="b"/>
            <a:pathLst>
              <a:path w="32385" h="1731010">
                <a:moveTo>
                  <a:pt x="32189" y="1730855"/>
                </a:moveTo>
                <a:lnTo>
                  <a:pt x="30714" y="0"/>
                </a:lnTo>
                <a:lnTo>
                  <a:pt x="23022" y="24"/>
                </a:lnTo>
                <a:lnTo>
                  <a:pt x="15338" y="74"/>
                </a:lnTo>
                <a:lnTo>
                  <a:pt x="7663" y="154"/>
                </a:lnTo>
                <a:lnTo>
                  <a:pt x="0" y="267"/>
                </a:lnTo>
                <a:lnTo>
                  <a:pt x="32189" y="1730855"/>
                </a:lnTo>
                <a:close/>
              </a:path>
            </a:pathLst>
          </a:custGeom>
          <a:ln w="163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9372" y="2241172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11472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8254" y="2241173"/>
            <a:ext cx="131445" cy="377825"/>
          </a:xfrm>
          <a:custGeom>
            <a:avLst/>
            <a:gdLst/>
            <a:ahLst/>
            <a:cxnLst/>
            <a:rect l="l" t="t" r="r" b="b"/>
            <a:pathLst>
              <a:path w="131445" h="377825">
                <a:moveTo>
                  <a:pt x="131117" y="0"/>
                </a:moveTo>
                <a:lnTo>
                  <a:pt x="0" y="37764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74931" y="2713224"/>
            <a:ext cx="114935" cy="0"/>
          </a:xfrm>
          <a:custGeom>
            <a:avLst/>
            <a:gdLst/>
            <a:ahLst/>
            <a:cxnLst/>
            <a:rect l="l" t="t" r="r" b="b"/>
            <a:pathLst>
              <a:path w="114935">
                <a:moveTo>
                  <a:pt x="11472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43813" y="2713225"/>
            <a:ext cx="131445" cy="47625"/>
          </a:xfrm>
          <a:custGeom>
            <a:avLst/>
            <a:gdLst/>
            <a:ahLst/>
            <a:cxnLst/>
            <a:rect l="l" t="t" r="r" b="b"/>
            <a:pathLst>
              <a:path w="131445" h="47625">
                <a:moveTo>
                  <a:pt x="131117" y="0"/>
                </a:moveTo>
                <a:lnTo>
                  <a:pt x="0" y="4720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09969" y="1487502"/>
            <a:ext cx="36004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25" dirty="0">
                <a:latin typeface="Century Gothic"/>
                <a:cs typeface="Century Gothic"/>
              </a:rPr>
              <a:t>17%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44181" y="2116901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3%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9738" y="2588960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0%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98783" y="5232452"/>
            <a:ext cx="36004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25" dirty="0">
                <a:latin typeface="Century Gothic"/>
                <a:cs typeface="Century Gothic"/>
              </a:rPr>
              <a:t>63%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41763" y="2305725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0%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3168" y="1817931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9%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77639" y="1440296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2%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03774" y="1298678"/>
            <a:ext cx="262255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0" dirty="0">
                <a:latin typeface="Century Gothic"/>
                <a:cs typeface="Century Gothic"/>
              </a:rPr>
              <a:t>5%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46293" y="1267208"/>
            <a:ext cx="31115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365" dirty="0">
                <a:latin typeface="Century Gothic"/>
                <a:cs typeface="Century Gothic"/>
              </a:rPr>
              <a:t>10</a:t>
            </a:r>
            <a:r>
              <a:rPr sz="1350" spc="-665" dirty="0">
                <a:latin typeface="Century Gothic"/>
                <a:cs typeface="Century Gothic"/>
              </a:rPr>
              <a:t>%</a:t>
            </a:r>
            <a:r>
              <a:rPr sz="1350" spc="35" dirty="0">
                <a:latin typeface="Century Gothic"/>
                <a:cs typeface="Century Gothic"/>
              </a:rPr>
              <a:t>%</a:t>
            </a:r>
            <a:endParaRPr sz="135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12242" y="1800591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668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2242" y="2178216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FB9D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2242" y="2571608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B9B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12242" y="2949249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A6B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12242" y="3342625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29"/>
                </a:lnTo>
                <a:lnTo>
                  <a:pt x="0" y="110129"/>
                </a:lnTo>
                <a:lnTo>
                  <a:pt x="0" y="0"/>
                </a:lnTo>
                <a:close/>
              </a:path>
            </a:pathLst>
          </a:custGeom>
          <a:solidFill>
            <a:srgbClr val="FFE7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12242" y="3720266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E2C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12242" y="4097907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CBE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712242" y="4491284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87E3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12242" y="4868909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12242" y="5262301"/>
            <a:ext cx="114935" cy="110489"/>
          </a:xfrm>
          <a:custGeom>
            <a:avLst/>
            <a:gdLst/>
            <a:ahLst/>
            <a:cxnLst/>
            <a:rect l="l" t="t" r="r" b="b"/>
            <a:pathLst>
              <a:path w="114935" h="110489">
                <a:moveTo>
                  <a:pt x="0" y="0"/>
                </a:moveTo>
                <a:lnTo>
                  <a:pt x="114728" y="0"/>
                </a:lnTo>
                <a:lnTo>
                  <a:pt x="114728" y="110145"/>
                </a:lnTo>
                <a:lnTo>
                  <a:pt x="0" y="110145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6605" rIns="0" bIns="0" rtlCol="0">
            <a:spAutoFit/>
          </a:bodyPr>
          <a:lstStyle/>
          <a:p>
            <a:pPr marL="1205230">
              <a:lnSpc>
                <a:spcPct val="100000"/>
              </a:lnSpc>
            </a:pPr>
            <a:r>
              <a:rPr sz="2800" spc="-5" dirty="0"/>
              <a:t>Características </a:t>
            </a:r>
            <a:r>
              <a:rPr sz="2800" dirty="0"/>
              <a:t>del </a:t>
            </a:r>
            <a:r>
              <a:rPr sz="2800" spc="-5" dirty="0"/>
              <a:t>Área </a:t>
            </a:r>
            <a:r>
              <a:rPr sz="2800" dirty="0"/>
              <a:t>de</a:t>
            </a:r>
            <a:r>
              <a:rPr sz="2800" spc="-175" dirty="0"/>
              <a:t> </a:t>
            </a:r>
            <a:r>
              <a:rPr sz="2800" dirty="0"/>
              <a:t>Estudio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3540" y="1559877"/>
            <a:ext cx="213741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000066"/>
                </a:solidFill>
                <a:latin typeface="Calibri"/>
                <a:cs typeface="Calibri"/>
              </a:rPr>
              <a:t>MACROZONAS</a:t>
            </a:r>
            <a:r>
              <a:rPr sz="1600" b="1" spc="-1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000066"/>
                </a:solidFill>
                <a:latin typeface="Calibri"/>
                <a:cs typeface="Calibri"/>
              </a:rPr>
              <a:t>(SECTORES)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6180" y="1425078"/>
            <a:ext cx="3932731" cy="5116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9426" y="1392472"/>
            <a:ext cx="0" cy="5313680"/>
          </a:xfrm>
          <a:custGeom>
            <a:avLst/>
            <a:gdLst/>
            <a:ahLst/>
            <a:cxnLst/>
            <a:rect l="l" t="t" r="r" b="b"/>
            <a:pathLst>
              <a:path h="5313680">
                <a:moveTo>
                  <a:pt x="0" y="0"/>
                </a:moveTo>
                <a:lnTo>
                  <a:pt x="0" y="53131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29427" y="1392471"/>
            <a:ext cx="4039235" cy="5313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572770">
              <a:lnSpc>
                <a:spcPct val="100000"/>
              </a:lnSpc>
            </a:pPr>
            <a:r>
              <a:rPr sz="2250" spc="-1072" baseline="-12962" dirty="0">
                <a:latin typeface="Arial"/>
                <a:cs typeface="Arial"/>
              </a:rPr>
              <a:t>P</a:t>
            </a: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1383665">
              <a:lnSpc>
                <a:spcPts val="530"/>
              </a:lnSpc>
              <a:spcBef>
                <a:spcPts val="170"/>
              </a:spcBef>
              <a:tabLst>
                <a:tab pos="2056764" algn="l"/>
                <a:tab pos="2441575" algn="l"/>
              </a:tabLst>
            </a:pPr>
            <a:r>
              <a:rPr sz="450" spc="45" dirty="0">
                <a:latin typeface="Arial"/>
                <a:cs typeface="Arial"/>
              </a:rPr>
              <a:t>01	</a:t>
            </a:r>
            <a:r>
              <a:rPr sz="675" spc="67" baseline="-919753" dirty="0">
                <a:latin typeface="Arial"/>
                <a:cs typeface="Arial"/>
              </a:rPr>
              <a:t>		</a:t>
            </a:r>
            <a:r>
              <a:rPr sz="450" spc="15" dirty="0"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  <a:p>
            <a:pPr marR="170815" algn="ctr">
              <a:lnSpc>
                <a:spcPts val="405"/>
              </a:lnSpc>
              <a:tabLst>
                <a:tab pos="1048385" algn="l"/>
              </a:tabLst>
            </a:pPr>
            <a:r>
              <a:rPr sz="675" spc="60" baseline="12345" dirty="0">
                <a:latin typeface="Arial"/>
                <a:cs typeface="Arial"/>
              </a:rPr>
              <a:t>n	</a:t>
            </a:r>
            <a:r>
              <a:rPr sz="450" spc="30" dirty="0">
                <a:latin typeface="Arial"/>
                <a:cs typeface="Arial"/>
              </a:rPr>
              <a:t>an</a:t>
            </a:r>
            <a:endParaRPr sz="450">
              <a:latin typeface="Arial"/>
              <a:cs typeface="Arial"/>
            </a:endParaRPr>
          </a:p>
          <a:p>
            <a:pPr marR="215900" algn="ctr">
              <a:lnSpc>
                <a:spcPts val="415"/>
              </a:lnSpc>
              <a:tabLst>
                <a:tab pos="1044575" algn="l"/>
              </a:tabLst>
            </a:pPr>
            <a:r>
              <a:rPr sz="450" spc="-105" dirty="0">
                <a:latin typeface="Arial"/>
                <a:cs typeface="Arial"/>
              </a:rPr>
              <a:t>s</a:t>
            </a:r>
            <a:r>
              <a:rPr sz="675" spc="-157" baseline="30864" dirty="0">
                <a:latin typeface="Arial"/>
                <a:cs typeface="Arial"/>
              </a:rPr>
              <a:t>/	</a:t>
            </a:r>
            <a:r>
              <a:rPr sz="675" spc="-89" baseline="-12345" dirty="0">
                <a:latin typeface="Arial"/>
                <a:cs typeface="Arial"/>
              </a:rPr>
              <a:t>r</a:t>
            </a:r>
            <a:r>
              <a:rPr sz="675" spc="-89" baseline="6172" dirty="0">
                <a:latin typeface="Arial"/>
                <a:cs typeface="Arial"/>
              </a:rPr>
              <a:t>c</a:t>
            </a:r>
            <a:endParaRPr sz="675" baseline="6172">
              <a:latin typeface="Arial"/>
              <a:cs typeface="Arial"/>
            </a:endParaRPr>
          </a:p>
          <a:p>
            <a:pPr marR="497840" algn="ctr">
              <a:lnSpc>
                <a:spcPts val="110"/>
              </a:lnSpc>
              <a:spcBef>
                <a:spcPts val="120"/>
              </a:spcBef>
              <a:tabLst>
                <a:tab pos="222885" algn="l"/>
                <a:tab pos="1276985" algn="l"/>
              </a:tabLst>
            </a:pPr>
            <a:r>
              <a:rPr sz="675" spc="-217" baseline="61728" dirty="0">
                <a:latin typeface="Arial"/>
                <a:cs typeface="Arial"/>
              </a:rPr>
              <a:t>C</a:t>
            </a:r>
            <a:r>
              <a:rPr sz="675" spc="-217" baseline="18518" dirty="0">
                <a:latin typeface="Arial"/>
                <a:cs typeface="Arial"/>
              </a:rPr>
              <a:t>a	</a:t>
            </a:r>
            <a:r>
              <a:rPr sz="675" spc="75" baseline="-24691" dirty="0">
                <a:latin typeface="Arial"/>
                <a:cs typeface="Arial"/>
              </a:rPr>
              <a:t>V	</a:t>
            </a:r>
            <a:r>
              <a:rPr sz="450" spc="30" dirty="0">
                <a:latin typeface="Arial"/>
                <a:cs typeface="Arial"/>
              </a:rPr>
              <a:t>ha</a:t>
            </a:r>
            <a:endParaRPr sz="450">
              <a:latin typeface="Arial"/>
              <a:cs typeface="Arial"/>
            </a:endParaRPr>
          </a:p>
          <a:p>
            <a:pPr marL="1324610">
              <a:lnSpc>
                <a:spcPts val="145"/>
              </a:lnSpc>
            </a:pPr>
            <a:r>
              <a:rPr sz="450" spc="35" dirty="0">
                <a:latin typeface="Arial"/>
                <a:cs typeface="Arial"/>
              </a:rPr>
              <a:t>ia</a:t>
            </a:r>
            <a:endParaRPr sz="450">
              <a:latin typeface="Arial"/>
              <a:cs typeface="Arial"/>
            </a:endParaRPr>
          </a:p>
          <a:p>
            <a:pPr marL="1126490">
              <a:lnSpc>
                <a:spcPts val="390"/>
              </a:lnSpc>
              <a:tabLst>
                <a:tab pos="1918970" algn="l"/>
                <a:tab pos="2346325" algn="l"/>
              </a:tabLst>
            </a:pPr>
            <a:r>
              <a:rPr sz="450" spc="25" dirty="0">
                <a:latin typeface="Arial"/>
                <a:cs typeface="Arial"/>
              </a:rPr>
              <a:t>rre	</a:t>
            </a:r>
            <a:r>
              <a:rPr sz="675" spc="67" baseline="-37037" dirty="0">
                <a:latin typeface="Arial"/>
                <a:cs typeface="Arial"/>
              </a:rPr>
              <a:t>3	</a:t>
            </a:r>
            <a:r>
              <a:rPr sz="675" spc="75" baseline="-30864" dirty="0">
                <a:latin typeface="Arial"/>
                <a:cs typeface="Arial"/>
              </a:rPr>
              <a:t>C</a:t>
            </a:r>
            <a:endParaRPr sz="675" baseline="-30864">
              <a:latin typeface="Arial"/>
              <a:cs typeface="Arial"/>
            </a:endParaRPr>
          </a:p>
          <a:p>
            <a:pPr marL="906780">
              <a:lnSpc>
                <a:spcPts val="590"/>
              </a:lnSpc>
              <a:spcBef>
                <a:spcPts val="70"/>
              </a:spcBef>
              <a:tabLst>
                <a:tab pos="1164590" algn="l"/>
                <a:tab pos="1917700" algn="l"/>
                <a:tab pos="2316480" algn="l"/>
              </a:tabLst>
            </a:pPr>
            <a:r>
              <a:rPr sz="675" spc="7" baseline="-24691" dirty="0">
                <a:latin typeface="Arial"/>
                <a:cs typeface="Arial"/>
              </a:rPr>
              <a:t>1	</a:t>
            </a:r>
            <a:r>
              <a:rPr sz="675" spc="-67" baseline="12345" dirty="0">
                <a:latin typeface="Arial"/>
                <a:cs typeface="Arial"/>
              </a:rPr>
              <a:t>t</a:t>
            </a:r>
            <a:r>
              <a:rPr sz="675" spc="-67" baseline="-6172" dirty="0">
                <a:latin typeface="Arial"/>
                <a:cs typeface="Arial"/>
              </a:rPr>
              <a:t>e	</a:t>
            </a:r>
            <a:r>
              <a:rPr sz="675" spc="67" baseline="-12345" dirty="0">
                <a:latin typeface="Arial"/>
                <a:cs typeface="Arial"/>
              </a:rPr>
              <a:t>n	</a:t>
            </a:r>
            <a:r>
              <a:rPr sz="675" spc="-82" baseline="-18518" dirty="0">
                <a:latin typeface="Arial"/>
                <a:cs typeface="Arial"/>
              </a:rPr>
              <a:t>r</a:t>
            </a:r>
            <a:r>
              <a:rPr sz="450" spc="-55" dirty="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  <a:p>
            <a:pPr marR="782955" algn="ctr">
              <a:lnSpc>
                <a:spcPts val="50"/>
              </a:lnSpc>
              <a:tabLst>
                <a:tab pos="312420" algn="l"/>
                <a:tab pos="1038860" algn="l"/>
                <a:tab pos="1417320" algn="l"/>
              </a:tabLst>
            </a:pPr>
            <a:r>
              <a:rPr sz="450" spc="5" dirty="0">
                <a:latin typeface="Arial"/>
                <a:cs typeface="Arial"/>
              </a:rPr>
              <a:t>n	</a:t>
            </a:r>
            <a:r>
              <a:rPr sz="675" spc="44" baseline="37037" dirty="0">
                <a:latin typeface="Arial"/>
                <a:cs typeface="Arial"/>
              </a:rPr>
              <a:t>ra	</a:t>
            </a:r>
            <a:r>
              <a:rPr sz="675" spc="60" baseline="6172" dirty="0">
                <a:latin typeface="Arial"/>
                <a:cs typeface="Arial"/>
              </a:rPr>
              <a:t>s	</a:t>
            </a:r>
            <a:r>
              <a:rPr sz="450" spc="-45" dirty="0">
                <a:latin typeface="Arial"/>
                <a:cs typeface="Arial"/>
              </a:rPr>
              <a:t>t</a:t>
            </a:r>
            <a:r>
              <a:rPr sz="675" spc="-67" baseline="18518" dirty="0">
                <a:latin typeface="Arial"/>
                <a:cs typeface="Arial"/>
              </a:rPr>
              <a:t>e</a:t>
            </a:r>
            <a:endParaRPr sz="675" baseline="18518">
              <a:latin typeface="Arial"/>
              <a:cs typeface="Arial"/>
            </a:endParaRPr>
          </a:p>
          <a:p>
            <a:pPr marR="135890" algn="ctr">
              <a:lnSpc>
                <a:spcPts val="265"/>
              </a:lnSpc>
            </a:pPr>
            <a:r>
              <a:rPr sz="450" spc="20" dirty="0">
                <a:latin typeface="Arial"/>
                <a:cs typeface="Arial"/>
              </a:rPr>
              <a:t>/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">
              <a:latin typeface="Times New Roman"/>
              <a:cs typeface="Times New Roman"/>
            </a:endParaRPr>
          </a:p>
          <a:p>
            <a:pPr marR="831850" algn="ctr">
              <a:lnSpc>
                <a:spcPts val="490"/>
              </a:lnSpc>
              <a:spcBef>
                <a:spcPts val="5"/>
              </a:spcBef>
              <a:tabLst>
                <a:tab pos="376555" algn="l"/>
                <a:tab pos="1064895" algn="l"/>
                <a:tab pos="1421765" algn="l"/>
              </a:tabLst>
            </a:pPr>
            <a:r>
              <a:rPr sz="675" spc="-172" baseline="24691" dirty="0">
                <a:latin typeface="Arial"/>
                <a:cs typeface="Arial"/>
              </a:rPr>
              <a:t>s</a:t>
            </a:r>
            <a:r>
              <a:rPr sz="675" spc="-172" baseline="49382" dirty="0">
                <a:latin typeface="Arial"/>
                <a:cs typeface="Arial"/>
              </a:rPr>
              <a:t>/	</a:t>
            </a:r>
            <a:r>
              <a:rPr sz="675" spc="52" baseline="30864" dirty="0">
                <a:latin typeface="Arial"/>
                <a:cs typeface="Arial"/>
              </a:rPr>
              <a:t>a	</a:t>
            </a:r>
            <a:r>
              <a:rPr sz="450" spc="35" dirty="0">
                <a:latin typeface="Arial"/>
                <a:cs typeface="Arial"/>
              </a:rPr>
              <a:t>ia	</a:t>
            </a:r>
            <a:r>
              <a:rPr sz="675" spc="-82" baseline="12345" dirty="0">
                <a:latin typeface="Arial"/>
                <a:cs typeface="Arial"/>
              </a:rPr>
              <a:t>r</a:t>
            </a:r>
            <a:r>
              <a:rPr sz="675" spc="-82" baseline="30864" dirty="0">
                <a:latin typeface="Arial"/>
                <a:cs typeface="Arial"/>
              </a:rPr>
              <a:t>e</a:t>
            </a:r>
            <a:endParaRPr sz="675" baseline="30864">
              <a:latin typeface="Arial"/>
              <a:cs typeface="Arial"/>
            </a:endParaRPr>
          </a:p>
          <a:p>
            <a:pPr marL="810895">
              <a:lnSpc>
                <a:spcPts val="345"/>
              </a:lnSpc>
              <a:tabLst>
                <a:tab pos="1252220" algn="l"/>
                <a:tab pos="1915160" algn="l"/>
                <a:tab pos="2250440" algn="l"/>
              </a:tabLst>
            </a:pPr>
            <a:r>
              <a:rPr sz="675" spc="-7" baseline="12345" dirty="0">
                <a:latin typeface="Arial"/>
                <a:cs typeface="Arial"/>
              </a:rPr>
              <a:t>a.	</a:t>
            </a:r>
            <a:r>
              <a:rPr sz="675" spc="-202" baseline="37037" dirty="0">
                <a:latin typeface="Arial"/>
                <a:cs typeface="Arial"/>
              </a:rPr>
              <a:t>Y</a:t>
            </a:r>
            <a:r>
              <a:rPr sz="450" spc="-135" dirty="0">
                <a:latin typeface="Arial"/>
                <a:cs typeface="Arial"/>
              </a:rPr>
              <a:t>u	</a:t>
            </a:r>
            <a:r>
              <a:rPr sz="675" spc="60" baseline="12345" dirty="0">
                <a:latin typeface="Arial"/>
                <a:cs typeface="Arial"/>
              </a:rPr>
              <a:t>v	</a:t>
            </a:r>
            <a:r>
              <a:rPr sz="675" spc="30" baseline="6172" dirty="0">
                <a:latin typeface="Arial"/>
                <a:cs typeface="Arial"/>
              </a:rPr>
              <a:t>ar</a:t>
            </a:r>
            <a:endParaRPr sz="675" baseline="6172">
              <a:latin typeface="Arial"/>
              <a:cs typeface="Arial"/>
            </a:endParaRPr>
          </a:p>
          <a:p>
            <a:pPr marR="941069" algn="ctr">
              <a:lnSpc>
                <a:spcPts val="10"/>
              </a:lnSpc>
              <a:tabLst>
                <a:tab pos="502920" algn="l"/>
                <a:tab pos="1446530" algn="l"/>
              </a:tabLst>
            </a:pPr>
            <a:r>
              <a:rPr sz="675" spc="7" baseline="12345" dirty="0">
                <a:latin typeface="Arial"/>
                <a:cs typeface="Arial"/>
              </a:rPr>
              <a:t>C	</a:t>
            </a:r>
            <a:r>
              <a:rPr sz="675" spc="44" baseline="6172" dirty="0">
                <a:latin typeface="Arial"/>
                <a:cs typeface="Arial"/>
              </a:rPr>
              <a:t>ra	</a:t>
            </a:r>
            <a:r>
              <a:rPr sz="450" spc="50" dirty="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  <a:p>
            <a:pPr marL="1581150">
              <a:lnSpc>
                <a:spcPts val="1125"/>
              </a:lnSpc>
              <a:tabLst>
                <a:tab pos="1880870" algn="l"/>
                <a:tab pos="2167890" algn="r"/>
              </a:tabLst>
            </a:pPr>
            <a:r>
              <a:rPr sz="1500" spc="-700" dirty="0">
                <a:latin typeface="Arial"/>
                <a:cs typeface="Arial"/>
              </a:rPr>
              <a:t>P</a:t>
            </a:r>
            <a:r>
              <a:rPr sz="750" b="1" spc="-37" baseline="38888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750" b="1" baseline="38888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675" spc="22" baseline="-425925" dirty="0">
                <a:latin typeface="Arial"/>
                <a:cs typeface="Arial"/>
              </a:rPr>
              <a:t> </a:t>
            </a:r>
            <a:r>
              <a:rPr sz="675" baseline="-425925" dirty="0">
                <a:latin typeface="Arial"/>
                <a:cs typeface="Arial"/>
              </a:rPr>
              <a:t>		</a:t>
            </a:r>
            <a:r>
              <a:rPr sz="450" spc="35" dirty="0"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  <a:p>
            <a:pPr marL="2254250" indent="-364490">
              <a:lnSpc>
                <a:spcPts val="210"/>
              </a:lnSpc>
            </a:pPr>
            <a:r>
              <a:rPr sz="750" spc="7" baseline="-5555" dirty="0">
                <a:latin typeface="Arial"/>
                <a:cs typeface="Arial"/>
              </a:rPr>
              <a:t>ga    </a:t>
            </a:r>
            <a:r>
              <a:rPr sz="675" spc="-67" baseline="-18518" dirty="0">
                <a:latin typeface="Arial"/>
                <a:cs typeface="Arial"/>
              </a:rPr>
              <a:t>/</a:t>
            </a:r>
            <a:r>
              <a:rPr sz="450" spc="-45" dirty="0">
                <a:latin typeface="Arial"/>
                <a:cs typeface="Arial"/>
              </a:rPr>
              <a:t>n  </a:t>
            </a:r>
            <a:r>
              <a:rPr sz="675" spc="52" baseline="6172" dirty="0">
                <a:latin typeface="Arial"/>
                <a:cs typeface="Arial"/>
              </a:rPr>
              <a:t>es</a:t>
            </a:r>
            <a:r>
              <a:rPr sz="675" spc="-75" baseline="6172" dirty="0">
                <a:latin typeface="Arial"/>
                <a:cs typeface="Arial"/>
              </a:rPr>
              <a:t> </a:t>
            </a:r>
            <a:r>
              <a:rPr sz="450" spc="40" dirty="0">
                <a:latin typeface="Arial"/>
                <a:cs typeface="Arial"/>
              </a:rPr>
              <a:t>s</a:t>
            </a:r>
            <a:endParaRPr sz="450">
              <a:latin typeface="Arial"/>
              <a:cs typeface="Arial"/>
            </a:endParaRPr>
          </a:p>
          <a:p>
            <a:pPr marL="528955" algn="ctr">
              <a:lnSpc>
                <a:spcPts val="100"/>
              </a:lnSpc>
            </a:pPr>
            <a:r>
              <a:rPr sz="450" spc="15" dirty="0"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">
              <a:latin typeface="Times New Roman"/>
              <a:cs typeface="Times New Roman"/>
            </a:endParaRPr>
          </a:p>
          <a:p>
            <a:pPr marL="1628775">
              <a:lnSpc>
                <a:spcPts val="195"/>
              </a:lnSpc>
              <a:tabLst>
                <a:tab pos="1856739" algn="l"/>
              </a:tabLst>
            </a:pPr>
            <a:r>
              <a:rPr sz="750" spc="-254" baseline="33333" dirty="0">
                <a:latin typeface="Arial"/>
                <a:cs typeface="Arial"/>
              </a:rPr>
              <a:t>A</a:t>
            </a:r>
            <a:r>
              <a:rPr sz="750" spc="-254" baseline="5555" dirty="0">
                <a:latin typeface="Arial"/>
                <a:cs typeface="Arial"/>
              </a:rPr>
              <a:t>v	</a:t>
            </a:r>
            <a:r>
              <a:rPr sz="750" spc="7" baseline="27777" dirty="0">
                <a:latin typeface="Arial"/>
                <a:cs typeface="Arial"/>
              </a:rPr>
              <a:t>la      </a:t>
            </a:r>
            <a:r>
              <a:rPr sz="675" spc="44" baseline="24691" dirty="0">
                <a:latin typeface="Arial"/>
                <a:cs typeface="Arial"/>
              </a:rPr>
              <a:t>s </a:t>
            </a:r>
            <a:r>
              <a:rPr sz="675" spc="-217" baseline="6172" dirty="0">
                <a:latin typeface="Arial"/>
                <a:cs typeface="Arial"/>
              </a:rPr>
              <a:t>A</a:t>
            </a:r>
            <a:r>
              <a:rPr sz="675" spc="-217" baseline="43209" dirty="0">
                <a:latin typeface="Arial"/>
                <a:cs typeface="Arial"/>
              </a:rPr>
              <a:t>i</a:t>
            </a:r>
            <a:r>
              <a:rPr sz="675" spc="172" baseline="43209" dirty="0">
                <a:latin typeface="Arial"/>
                <a:cs typeface="Arial"/>
              </a:rPr>
              <a:t> </a:t>
            </a:r>
            <a:r>
              <a:rPr sz="450" spc="35" dirty="0">
                <a:latin typeface="Arial"/>
                <a:cs typeface="Arial"/>
              </a:rPr>
              <a:t>ne</a:t>
            </a:r>
            <a:endParaRPr sz="450">
              <a:latin typeface="Arial"/>
              <a:cs typeface="Arial"/>
            </a:endParaRPr>
          </a:p>
          <a:p>
            <a:pPr marL="330200" algn="ctr">
              <a:lnSpc>
                <a:spcPts val="100"/>
              </a:lnSpc>
            </a:pPr>
            <a:r>
              <a:rPr sz="450" spc="25" dirty="0">
                <a:latin typeface="Arial"/>
                <a:cs typeface="Arial"/>
              </a:rPr>
              <a:t>r</a:t>
            </a:r>
            <a:endParaRPr sz="450">
              <a:latin typeface="Arial"/>
              <a:cs typeface="Arial"/>
            </a:endParaRPr>
          </a:p>
          <a:p>
            <a:pPr marR="51435" algn="ctr">
              <a:lnSpc>
                <a:spcPts val="400"/>
              </a:lnSpc>
              <a:spcBef>
                <a:spcPts val="225"/>
              </a:spcBef>
            </a:pPr>
            <a:r>
              <a:rPr sz="750" spc="-104" baseline="22222" dirty="0">
                <a:latin typeface="Arial"/>
                <a:cs typeface="Arial"/>
              </a:rPr>
              <a:t>.</a:t>
            </a:r>
            <a:r>
              <a:rPr sz="500" spc="-70" dirty="0">
                <a:latin typeface="Arial"/>
                <a:cs typeface="Arial"/>
              </a:rPr>
              <a:t>A    </a:t>
            </a:r>
            <a:r>
              <a:rPr sz="750" spc="-135" baseline="5555" dirty="0">
                <a:latin typeface="Arial"/>
                <a:cs typeface="Arial"/>
              </a:rPr>
              <a:t>u</a:t>
            </a:r>
            <a:r>
              <a:rPr sz="750" spc="-135" baseline="33333" dirty="0">
                <a:latin typeface="Arial"/>
                <a:cs typeface="Arial"/>
              </a:rPr>
              <a:t>al                  </a:t>
            </a:r>
            <a:r>
              <a:rPr sz="675" spc="44" baseline="6172" dirty="0">
                <a:latin typeface="Arial"/>
                <a:cs typeface="Arial"/>
              </a:rPr>
              <a:t>ia </a:t>
            </a:r>
            <a:r>
              <a:rPr sz="450" spc="35" dirty="0">
                <a:latin typeface="Arial"/>
                <a:cs typeface="Arial"/>
              </a:rPr>
              <a:t>s </a:t>
            </a:r>
            <a:r>
              <a:rPr sz="450" spc="190" dirty="0">
                <a:latin typeface="Arial"/>
                <a:cs typeface="Arial"/>
              </a:rPr>
              <a:t> </a:t>
            </a:r>
            <a:r>
              <a:rPr sz="675" spc="52" baseline="-37037" dirty="0">
                <a:latin typeface="Arial"/>
                <a:cs typeface="Arial"/>
              </a:rPr>
              <a:t>og</a:t>
            </a:r>
            <a:endParaRPr sz="675" baseline="-37037">
              <a:latin typeface="Arial"/>
              <a:cs typeface="Arial"/>
            </a:endParaRPr>
          </a:p>
          <a:p>
            <a:pPr marL="1304290">
              <a:lnSpc>
                <a:spcPts val="290"/>
              </a:lnSpc>
              <a:tabLst>
                <a:tab pos="2006600" algn="l"/>
              </a:tabLst>
            </a:pPr>
            <a:r>
              <a:rPr sz="750" spc="-240" baseline="33333" dirty="0">
                <a:latin typeface="Arial"/>
                <a:cs typeface="Arial"/>
              </a:rPr>
              <a:t>A</a:t>
            </a:r>
            <a:r>
              <a:rPr sz="750" spc="-262" baseline="22222" dirty="0">
                <a:latin typeface="Arial"/>
                <a:cs typeface="Arial"/>
              </a:rPr>
              <a:t>v</a:t>
            </a:r>
            <a:r>
              <a:rPr sz="750" spc="0" baseline="16666" dirty="0">
                <a:latin typeface="Arial"/>
                <a:cs typeface="Arial"/>
              </a:rPr>
              <a:t>.</a:t>
            </a:r>
            <a:r>
              <a:rPr sz="750" spc="-195" baseline="5555" dirty="0">
                <a:latin typeface="Arial"/>
                <a:cs typeface="Arial"/>
              </a:rPr>
              <a:t>I</a:t>
            </a:r>
            <a:r>
              <a:rPr sz="750" spc="-22" baseline="5555" dirty="0">
                <a:latin typeface="Arial"/>
                <a:cs typeface="Arial"/>
              </a:rPr>
              <a:t>n</a:t>
            </a:r>
            <a:r>
              <a:rPr sz="750" spc="-217" baseline="5555" dirty="0">
                <a:latin typeface="Arial"/>
                <a:cs typeface="Arial"/>
              </a:rPr>
              <a:t>d</a:t>
            </a:r>
            <a:r>
              <a:rPr sz="750" spc="-22" baseline="-11111" dirty="0">
                <a:latin typeface="Arial"/>
                <a:cs typeface="Arial"/>
              </a:rPr>
              <a:t>u</a:t>
            </a:r>
            <a:r>
              <a:rPr sz="750" spc="-217" baseline="-11111" dirty="0">
                <a:latin typeface="Arial"/>
                <a:cs typeface="Arial"/>
              </a:rPr>
              <a:t>s</a:t>
            </a:r>
            <a:r>
              <a:rPr sz="750" spc="-179" baseline="-27777" dirty="0">
                <a:latin typeface="Arial"/>
                <a:cs typeface="Arial"/>
              </a:rPr>
              <a:t>t</a:t>
            </a:r>
            <a:r>
              <a:rPr sz="750" spc="-22" baseline="-33333" dirty="0">
                <a:latin typeface="Arial"/>
                <a:cs typeface="Arial"/>
              </a:rPr>
              <a:t>r</a:t>
            </a:r>
            <a:r>
              <a:rPr sz="750" baseline="-33333" dirty="0">
                <a:latin typeface="Arial"/>
                <a:cs typeface="Arial"/>
              </a:rPr>
              <a:t>      </a:t>
            </a:r>
            <a:r>
              <a:rPr sz="750" spc="-7" baseline="-33333" dirty="0">
                <a:latin typeface="Arial"/>
                <a:cs typeface="Arial"/>
              </a:rPr>
              <a:t> </a:t>
            </a:r>
            <a:r>
              <a:rPr sz="750" spc="-157" baseline="-5555" dirty="0">
                <a:latin typeface="Arial"/>
                <a:cs typeface="Arial"/>
              </a:rPr>
              <a:t>v</a:t>
            </a:r>
            <a:r>
              <a:rPr sz="500" dirty="0">
                <a:latin typeface="Arial"/>
                <a:cs typeface="Arial"/>
              </a:rPr>
              <a:t>H	</a:t>
            </a:r>
            <a:r>
              <a:rPr sz="675" spc="44" baseline="6172" dirty="0">
                <a:latin typeface="Arial"/>
                <a:cs typeface="Arial"/>
              </a:rPr>
              <a:t>v</a:t>
            </a:r>
            <a:r>
              <a:rPr sz="675" spc="7" baseline="6172" dirty="0">
                <a:latin typeface="Arial"/>
                <a:cs typeface="Arial"/>
              </a:rPr>
              <a:t> </a:t>
            </a:r>
            <a:r>
              <a:rPr sz="675" spc="44" baseline="-43209" dirty="0">
                <a:latin typeface="Arial"/>
                <a:cs typeface="Arial"/>
              </a:rPr>
              <a:t>no</a:t>
            </a:r>
            <a:endParaRPr sz="675" baseline="-43209">
              <a:latin typeface="Arial"/>
              <a:cs typeface="Arial"/>
            </a:endParaRPr>
          </a:p>
          <a:p>
            <a:pPr marR="154305" algn="ctr">
              <a:lnSpc>
                <a:spcPts val="425"/>
              </a:lnSpc>
              <a:tabLst>
                <a:tab pos="488950" algn="l"/>
              </a:tabLst>
            </a:pPr>
            <a:r>
              <a:rPr sz="750" spc="-67" baseline="5555" dirty="0">
                <a:latin typeface="Arial"/>
                <a:cs typeface="Arial"/>
              </a:rPr>
              <a:t>i</a:t>
            </a:r>
            <a:r>
              <a:rPr sz="500" spc="-45" dirty="0">
                <a:latin typeface="Arial"/>
                <a:cs typeface="Arial"/>
              </a:rPr>
              <a:t>al      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750" spc="-135" baseline="16666" dirty="0">
                <a:latin typeface="Arial"/>
                <a:cs typeface="Arial"/>
              </a:rPr>
              <a:t>ia</a:t>
            </a:r>
            <a:r>
              <a:rPr sz="750" spc="-135" baseline="-16666" dirty="0">
                <a:latin typeface="Arial"/>
                <a:cs typeface="Arial"/>
              </a:rPr>
              <a:t>c	</a:t>
            </a:r>
            <a:r>
              <a:rPr sz="675" spc="52" baseline="-61728" dirty="0">
                <a:latin typeface="Arial"/>
                <a:cs typeface="Arial"/>
              </a:rPr>
              <a:t>ue   </a:t>
            </a:r>
            <a:r>
              <a:rPr sz="675" spc="89" baseline="-61728" dirty="0">
                <a:latin typeface="Arial"/>
                <a:cs typeface="Arial"/>
              </a:rPr>
              <a:t> </a:t>
            </a:r>
            <a:r>
              <a:rPr sz="675" spc="30" baseline="-12345" dirty="0">
                <a:latin typeface="Arial"/>
                <a:cs typeface="Arial"/>
              </a:rPr>
              <a:t>ol</a:t>
            </a:r>
            <a:endParaRPr sz="675" baseline="-12345">
              <a:latin typeface="Arial"/>
              <a:cs typeface="Arial"/>
            </a:endParaRPr>
          </a:p>
          <a:p>
            <a:pPr marL="55244" algn="ctr">
              <a:lnSpc>
                <a:spcPts val="335"/>
              </a:lnSpc>
              <a:tabLst>
                <a:tab pos="308610" algn="l"/>
              </a:tabLst>
            </a:pPr>
            <a:r>
              <a:rPr sz="750" spc="-52" baseline="11111" dirty="0">
                <a:latin typeface="Arial"/>
                <a:cs typeface="Arial"/>
              </a:rPr>
              <a:t>i</a:t>
            </a:r>
            <a:r>
              <a:rPr sz="750" spc="-52" baseline="5555" dirty="0">
                <a:latin typeface="Arial"/>
                <a:cs typeface="Arial"/>
              </a:rPr>
              <a:t>on	</a:t>
            </a:r>
            <a:r>
              <a:rPr sz="675" spc="75" baseline="-43209" dirty="0">
                <a:latin typeface="Arial"/>
                <a:cs typeface="Arial"/>
              </a:rPr>
              <a:t>B   </a:t>
            </a:r>
            <a:r>
              <a:rPr sz="675" spc="284" baseline="-43209" dirty="0">
                <a:latin typeface="Arial"/>
                <a:cs typeface="Arial"/>
              </a:rPr>
              <a:t> </a:t>
            </a:r>
            <a:r>
              <a:rPr sz="450" spc="55" dirty="0">
                <a:latin typeface="Arial"/>
                <a:cs typeface="Arial"/>
              </a:rPr>
              <a:t>B</a:t>
            </a:r>
            <a:endParaRPr sz="450">
              <a:latin typeface="Arial"/>
              <a:cs typeface="Arial"/>
            </a:endParaRPr>
          </a:p>
          <a:p>
            <a:pPr marR="924560" algn="ctr">
              <a:lnSpc>
                <a:spcPts val="10"/>
              </a:lnSpc>
            </a:pPr>
            <a:r>
              <a:rPr sz="450" spc="50" dirty="0">
                <a:latin typeface="Arial"/>
                <a:cs typeface="Arial"/>
              </a:rPr>
              <a:t>V</a:t>
            </a:r>
            <a:endParaRPr sz="450">
              <a:latin typeface="Arial"/>
              <a:cs typeface="Arial"/>
            </a:endParaRPr>
          </a:p>
          <a:p>
            <a:pPr marL="1186815">
              <a:lnSpc>
                <a:spcPts val="570"/>
              </a:lnSpc>
              <a:tabLst>
                <a:tab pos="1544955" algn="l"/>
              </a:tabLst>
            </a:pPr>
            <a:r>
              <a:rPr sz="2250" spc="-1050" baseline="-12962" dirty="0">
                <a:latin typeface="Arial"/>
                <a:cs typeface="Arial"/>
              </a:rPr>
              <a:t>P</a:t>
            </a: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5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675" spc="75" baseline="6172" dirty="0">
                <a:latin typeface="Arial"/>
                <a:cs typeface="Arial"/>
              </a:rPr>
              <a:t>de</a:t>
            </a:r>
            <a:endParaRPr sz="675" baseline="6172">
              <a:latin typeface="Arial"/>
              <a:cs typeface="Arial"/>
            </a:endParaRPr>
          </a:p>
          <a:p>
            <a:pPr marR="902969" algn="ctr">
              <a:lnSpc>
                <a:spcPts val="90"/>
              </a:lnSpc>
            </a:pPr>
            <a:r>
              <a:rPr sz="450" spc="40" dirty="0">
                <a:latin typeface="Arial"/>
                <a:cs typeface="Arial"/>
              </a:rPr>
              <a:t>ia</a:t>
            </a:r>
            <a:endParaRPr sz="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 marL="245110" algn="ctr">
              <a:lnSpc>
                <a:spcPts val="465"/>
              </a:lnSpc>
              <a:spcBef>
                <a:spcPts val="325"/>
              </a:spcBef>
              <a:tabLst>
                <a:tab pos="1301750" algn="l"/>
              </a:tabLst>
            </a:pPr>
            <a:r>
              <a:rPr sz="675" spc="75" baseline="24691" dirty="0">
                <a:latin typeface="Arial"/>
                <a:cs typeface="Arial"/>
              </a:rPr>
              <a:t>E	</a:t>
            </a:r>
            <a:r>
              <a:rPr sz="675" spc="-120" baseline="-30864" dirty="0">
                <a:latin typeface="Arial"/>
                <a:cs typeface="Arial"/>
              </a:rPr>
              <a:t>a</a:t>
            </a:r>
            <a:r>
              <a:rPr sz="450" spc="-80" dirty="0">
                <a:latin typeface="Arial"/>
                <a:cs typeface="Arial"/>
              </a:rPr>
              <a:t>jo</a:t>
            </a:r>
            <a:endParaRPr sz="450">
              <a:latin typeface="Arial"/>
              <a:cs typeface="Arial"/>
            </a:endParaRPr>
          </a:p>
          <a:p>
            <a:pPr marL="1575435">
              <a:lnSpc>
                <a:spcPts val="260"/>
              </a:lnSpc>
              <a:tabLst>
                <a:tab pos="2208530" algn="l"/>
                <a:tab pos="2744470" algn="l"/>
              </a:tabLst>
            </a:pPr>
            <a:r>
              <a:rPr sz="675" spc="60" baseline="24691" dirty="0">
                <a:latin typeface="Arial"/>
                <a:cs typeface="Arial"/>
              </a:rPr>
              <a:t>v	</a:t>
            </a:r>
            <a:r>
              <a:rPr sz="675" spc="22" baseline="12345" dirty="0">
                <a:latin typeface="Arial"/>
                <a:cs typeface="Arial"/>
              </a:rPr>
              <a:t>i	</a:t>
            </a:r>
            <a:r>
              <a:rPr sz="750" spc="-127" baseline="16666" dirty="0">
                <a:latin typeface="Arial"/>
                <a:cs typeface="Arial"/>
              </a:rPr>
              <a:t>J</a:t>
            </a:r>
            <a:r>
              <a:rPr sz="500" spc="-85" dirty="0">
                <a:latin typeface="Arial"/>
                <a:cs typeface="Arial"/>
              </a:rPr>
              <a:t>ir</a:t>
            </a:r>
            <a:endParaRPr sz="500">
              <a:latin typeface="Arial"/>
              <a:cs typeface="Arial"/>
            </a:endParaRPr>
          </a:p>
          <a:p>
            <a:pPr marL="429259" algn="ctr">
              <a:lnSpc>
                <a:spcPts val="200"/>
              </a:lnSpc>
              <a:tabLst>
                <a:tab pos="1052830" algn="l"/>
                <a:tab pos="1421130" algn="l"/>
                <a:tab pos="1644014" algn="l"/>
              </a:tabLst>
            </a:pPr>
            <a:r>
              <a:rPr sz="675" spc="-60" baseline="12345" dirty="0">
                <a:latin typeface="Arial"/>
                <a:cs typeface="Arial"/>
              </a:rPr>
              <a:t>i</a:t>
            </a:r>
            <a:r>
              <a:rPr sz="450" spc="-40" dirty="0">
                <a:latin typeface="Arial"/>
                <a:cs typeface="Arial"/>
              </a:rPr>
              <a:t>t	</a:t>
            </a:r>
            <a:r>
              <a:rPr sz="450" spc="40" dirty="0">
                <a:latin typeface="Arial"/>
                <a:cs typeface="Arial"/>
              </a:rPr>
              <a:t>s	</a:t>
            </a:r>
            <a:r>
              <a:rPr sz="675" spc="-104" baseline="-37037" dirty="0">
                <a:latin typeface="Arial"/>
                <a:cs typeface="Arial"/>
              </a:rPr>
              <a:t>os</a:t>
            </a:r>
            <a:r>
              <a:rPr sz="675" spc="-104" baseline="18518" dirty="0">
                <a:latin typeface="Arial"/>
                <a:cs typeface="Arial"/>
              </a:rPr>
              <a:t>t	</a:t>
            </a:r>
            <a:r>
              <a:rPr sz="750" spc="-195" baseline="5555" dirty="0">
                <a:latin typeface="Arial"/>
                <a:cs typeface="Arial"/>
              </a:rPr>
              <a:t>o</a:t>
            </a:r>
            <a:r>
              <a:rPr sz="750" spc="-195" baseline="-11111" dirty="0">
                <a:latin typeface="Arial"/>
                <a:cs typeface="Arial"/>
              </a:rPr>
              <a:t>n</a:t>
            </a:r>
            <a:endParaRPr sz="750" baseline="-11111">
              <a:latin typeface="Arial"/>
              <a:cs typeface="Arial"/>
            </a:endParaRPr>
          </a:p>
          <a:p>
            <a:pPr marL="932180" algn="ctr">
              <a:lnSpc>
                <a:spcPts val="550"/>
              </a:lnSpc>
            </a:pPr>
            <a:r>
              <a:rPr sz="2250" spc="-1072" baseline="-12962" dirty="0">
                <a:latin typeface="Arial"/>
                <a:cs typeface="Arial"/>
              </a:rPr>
              <a:t>P</a:t>
            </a: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500">
              <a:latin typeface="Arial"/>
              <a:cs typeface="Arial"/>
            </a:endParaRPr>
          </a:p>
          <a:p>
            <a:pPr marL="1436370" algn="ctr">
              <a:lnSpc>
                <a:spcPts val="110"/>
              </a:lnSpc>
              <a:tabLst>
                <a:tab pos="2136140" algn="l"/>
              </a:tabLst>
            </a:pPr>
            <a:r>
              <a:rPr sz="450" spc="45" dirty="0">
                <a:latin typeface="Arial"/>
                <a:cs typeface="Arial"/>
              </a:rPr>
              <a:t>o	</a:t>
            </a:r>
            <a:r>
              <a:rPr sz="500" spc="-30" dirty="0">
                <a:latin typeface="Arial"/>
                <a:cs typeface="Arial"/>
              </a:rPr>
              <a:t>el</a:t>
            </a:r>
            <a:r>
              <a:rPr sz="750" spc="-44" baseline="33333" dirty="0">
                <a:latin typeface="Arial"/>
                <a:cs typeface="Arial"/>
              </a:rPr>
              <a:t>ly</a:t>
            </a:r>
            <a:endParaRPr sz="750" baseline="33333">
              <a:latin typeface="Arial"/>
              <a:cs typeface="Arial"/>
            </a:endParaRPr>
          </a:p>
          <a:p>
            <a:pPr marL="1611630" indent="-21590">
              <a:lnSpc>
                <a:spcPts val="360"/>
              </a:lnSpc>
              <a:tabLst>
                <a:tab pos="2203450" algn="l"/>
                <a:tab pos="2546985" algn="l"/>
                <a:tab pos="2868930" algn="l"/>
              </a:tabLst>
            </a:pPr>
            <a:r>
              <a:rPr sz="675" spc="89" baseline="61728" dirty="0">
                <a:latin typeface="Arial"/>
                <a:cs typeface="Arial"/>
              </a:rPr>
              <a:t>am	</a:t>
            </a:r>
            <a:r>
              <a:rPr sz="675" spc="75" baseline="6172" dirty="0">
                <a:latin typeface="Arial"/>
                <a:cs typeface="Arial"/>
              </a:rPr>
              <a:t>ne  </a:t>
            </a:r>
            <a:r>
              <a:rPr sz="675" spc="89" baseline="6172" dirty="0">
                <a:latin typeface="Arial"/>
                <a:cs typeface="Arial"/>
              </a:rPr>
              <a:t> </a:t>
            </a:r>
            <a:r>
              <a:rPr sz="675" spc="60" baseline="-12345" dirty="0">
                <a:latin typeface="Arial"/>
                <a:cs typeface="Arial"/>
              </a:rPr>
              <a:t>c	</a:t>
            </a:r>
            <a:r>
              <a:rPr sz="450" spc="5" dirty="0">
                <a:latin typeface="Arial"/>
                <a:cs typeface="Arial"/>
              </a:rPr>
              <a:t>M	</a:t>
            </a:r>
            <a:r>
              <a:rPr sz="750" spc="-15" baseline="33333" dirty="0">
                <a:latin typeface="Arial"/>
                <a:cs typeface="Arial"/>
              </a:rPr>
              <a:t>17 </a:t>
            </a:r>
            <a:r>
              <a:rPr sz="750" spc="-75" baseline="-16666" dirty="0">
                <a:latin typeface="Arial"/>
                <a:cs typeface="Arial"/>
              </a:rPr>
              <a:t>t</a:t>
            </a:r>
            <a:r>
              <a:rPr sz="750" spc="-75" baseline="-5555" dirty="0">
                <a:latin typeface="Arial"/>
                <a:cs typeface="Arial"/>
              </a:rPr>
              <a:t>in    </a:t>
            </a:r>
            <a:r>
              <a:rPr sz="750" spc="-44" baseline="-5555" dirty="0">
                <a:latin typeface="Arial"/>
                <a:cs typeface="Arial"/>
              </a:rPr>
              <a:t> </a:t>
            </a:r>
            <a:r>
              <a:rPr sz="750" spc="-89" baseline="5555" dirty="0">
                <a:latin typeface="Arial"/>
                <a:cs typeface="Arial"/>
              </a:rPr>
              <a:t>i</a:t>
            </a:r>
            <a:r>
              <a:rPr sz="750" spc="-89" baseline="11111" dirty="0">
                <a:latin typeface="Arial"/>
                <a:cs typeface="Arial"/>
              </a:rPr>
              <a:t>n</a:t>
            </a:r>
            <a:endParaRPr sz="750" baseline="11111">
              <a:latin typeface="Arial"/>
              <a:cs typeface="Arial"/>
            </a:endParaRPr>
          </a:p>
          <a:p>
            <a:pPr marL="1611630">
              <a:lnSpc>
                <a:spcPts val="395"/>
              </a:lnSpc>
              <a:tabLst>
                <a:tab pos="1966595" algn="l"/>
                <a:tab pos="2689860" algn="l"/>
                <a:tab pos="3074670" algn="l"/>
              </a:tabLst>
            </a:pPr>
            <a:r>
              <a:rPr sz="675" spc="22" baseline="37037" dirty="0">
                <a:latin typeface="Arial"/>
                <a:cs typeface="Arial"/>
              </a:rPr>
              <a:t>i	</a:t>
            </a:r>
            <a:r>
              <a:rPr sz="500" spc="-50" dirty="0">
                <a:latin typeface="Arial"/>
                <a:cs typeface="Arial"/>
              </a:rPr>
              <a:t>br</a:t>
            </a:r>
            <a:r>
              <a:rPr sz="750" spc="-75" baseline="11111" dirty="0">
                <a:latin typeface="Arial"/>
                <a:cs typeface="Arial"/>
              </a:rPr>
              <a:t>e         </a:t>
            </a:r>
            <a:r>
              <a:rPr sz="750" baseline="11111" dirty="0">
                <a:latin typeface="Arial"/>
                <a:cs typeface="Arial"/>
              </a:rPr>
              <a:t> </a:t>
            </a:r>
            <a:r>
              <a:rPr sz="450" spc="50" dirty="0">
                <a:latin typeface="Arial"/>
                <a:cs typeface="Arial"/>
              </a:rPr>
              <a:t>og  </a:t>
            </a:r>
            <a:r>
              <a:rPr sz="450" spc="75" dirty="0">
                <a:latin typeface="Arial"/>
                <a:cs typeface="Arial"/>
              </a:rPr>
              <a:t> </a:t>
            </a:r>
            <a:r>
              <a:rPr sz="675" spc="60" baseline="24691" dirty="0">
                <a:latin typeface="Arial"/>
                <a:cs typeface="Arial"/>
              </a:rPr>
              <a:t>z	</a:t>
            </a:r>
            <a:r>
              <a:rPr sz="750" spc="-142" baseline="5555" dirty="0">
                <a:latin typeface="Arial"/>
                <a:cs typeface="Arial"/>
              </a:rPr>
              <a:t>ad</a:t>
            </a:r>
            <a:r>
              <a:rPr sz="750" spc="-142" baseline="44444" dirty="0">
                <a:latin typeface="Arial"/>
                <a:cs typeface="Arial"/>
              </a:rPr>
              <a:t>o	</a:t>
            </a:r>
            <a:r>
              <a:rPr sz="750" spc="-97" baseline="22222" dirty="0">
                <a:latin typeface="Arial"/>
                <a:cs typeface="Arial"/>
              </a:rPr>
              <a:t>ar</a:t>
            </a:r>
            <a:r>
              <a:rPr sz="750" spc="-97" baseline="55555" dirty="0">
                <a:latin typeface="Arial"/>
                <a:cs typeface="Arial"/>
              </a:rPr>
              <a:t>t</a:t>
            </a:r>
            <a:endParaRPr sz="750" baseline="55555">
              <a:latin typeface="Arial"/>
              <a:cs typeface="Arial"/>
            </a:endParaRPr>
          </a:p>
          <a:p>
            <a:pPr marL="1886585">
              <a:lnSpc>
                <a:spcPts val="290"/>
              </a:lnSpc>
              <a:tabLst>
                <a:tab pos="2330450" algn="l"/>
                <a:tab pos="2647315" algn="l"/>
                <a:tab pos="2905760" algn="l"/>
              </a:tabLst>
            </a:pPr>
            <a:r>
              <a:rPr sz="750" spc="-44" baseline="11111" dirty="0">
                <a:latin typeface="Arial"/>
                <a:cs typeface="Arial"/>
              </a:rPr>
              <a:t>em</a:t>
            </a:r>
            <a:r>
              <a:rPr sz="750" baseline="11111" dirty="0">
                <a:latin typeface="Arial"/>
                <a:cs typeface="Arial"/>
              </a:rPr>
              <a:t>	</a:t>
            </a:r>
            <a:r>
              <a:rPr sz="675" spc="67" baseline="18518" dirty="0">
                <a:latin typeface="Arial"/>
                <a:cs typeface="Arial"/>
              </a:rPr>
              <a:t>u</a:t>
            </a:r>
            <a:r>
              <a:rPr sz="675" baseline="18518" dirty="0">
                <a:latin typeface="Arial"/>
                <a:cs typeface="Arial"/>
              </a:rPr>
              <a:t>	</a:t>
            </a:r>
            <a:r>
              <a:rPr sz="500" dirty="0">
                <a:latin typeface="Arial"/>
                <a:cs typeface="Arial"/>
              </a:rPr>
              <a:t>a</a:t>
            </a:r>
            <a:r>
              <a:rPr sz="500" spc="-5" dirty="0">
                <a:latin typeface="Arial"/>
                <a:cs typeface="Arial"/>
              </a:rPr>
              <a:t>r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750" spc="-457" baseline="5555" dirty="0">
                <a:latin typeface="Arial"/>
                <a:cs typeface="Arial"/>
              </a:rPr>
              <a:t>M</a:t>
            </a:r>
            <a:r>
              <a:rPr sz="750" baseline="33333" dirty="0">
                <a:latin typeface="Arial"/>
                <a:cs typeface="Arial"/>
              </a:rPr>
              <a:t>a</a:t>
            </a:r>
            <a:r>
              <a:rPr sz="750" spc="-7" baseline="33333" dirty="0">
                <a:latin typeface="Arial"/>
                <a:cs typeface="Arial"/>
              </a:rPr>
              <a:t>r</a:t>
            </a:r>
            <a:r>
              <a:rPr sz="750" spc="-44" baseline="33333" dirty="0">
                <a:latin typeface="Arial"/>
                <a:cs typeface="Arial"/>
              </a:rPr>
              <a:t> </a:t>
            </a:r>
            <a:r>
              <a:rPr sz="750" spc="-15" baseline="16666" dirty="0">
                <a:latin typeface="Arial"/>
                <a:cs typeface="Arial"/>
              </a:rPr>
              <a:t>M</a:t>
            </a:r>
            <a:endParaRPr sz="750" baseline="16666">
              <a:latin typeface="Arial"/>
              <a:cs typeface="Arial"/>
            </a:endParaRPr>
          </a:p>
          <a:p>
            <a:pPr marL="1614805">
              <a:lnSpc>
                <a:spcPts val="20"/>
              </a:lnSpc>
              <a:tabLst>
                <a:tab pos="2329180" algn="l"/>
                <a:tab pos="2872105" algn="l"/>
              </a:tabLst>
            </a:pPr>
            <a:r>
              <a:rPr sz="675" spc="22" baseline="98765" dirty="0">
                <a:latin typeface="Arial"/>
                <a:cs typeface="Arial"/>
              </a:rPr>
              <a:t>en</a:t>
            </a:r>
            <a:r>
              <a:rPr sz="500" spc="15" dirty="0">
                <a:latin typeface="Arial"/>
                <a:cs typeface="Arial"/>
              </a:rPr>
              <a:t>27	</a:t>
            </a:r>
            <a:r>
              <a:rPr sz="675" spc="89" baseline="6172" dirty="0">
                <a:latin typeface="Arial"/>
                <a:cs typeface="Arial"/>
              </a:rPr>
              <a:t>C	</a:t>
            </a:r>
            <a:r>
              <a:rPr sz="750" spc="-89" baseline="5555" dirty="0">
                <a:latin typeface="Arial"/>
                <a:cs typeface="Arial"/>
              </a:rPr>
              <a:t>i</a:t>
            </a:r>
            <a:r>
              <a:rPr sz="750" spc="-89" baseline="16666" dirty="0">
                <a:latin typeface="Arial"/>
                <a:cs typeface="Arial"/>
              </a:rPr>
              <a:t>l  </a:t>
            </a:r>
            <a:r>
              <a:rPr sz="750" spc="-67" baseline="16666" dirty="0">
                <a:latin typeface="Arial"/>
                <a:cs typeface="Arial"/>
              </a:rPr>
              <a:t> </a:t>
            </a:r>
            <a:r>
              <a:rPr sz="500" spc="-15" dirty="0">
                <a:latin typeface="Arial"/>
                <a:cs typeface="Arial"/>
              </a:rPr>
              <a:t>an</a:t>
            </a:r>
            <a:endParaRPr sz="500">
              <a:latin typeface="Arial"/>
              <a:cs typeface="Arial"/>
            </a:endParaRPr>
          </a:p>
          <a:p>
            <a:pPr marR="139700" algn="ctr">
              <a:lnSpc>
                <a:spcPts val="20"/>
              </a:lnSpc>
              <a:tabLst>
                <a:tab pos="566420" algn="l"/>
              </a:tabLst>
            </a:pPr>
            <a:r>
              <a:rPr sz="675" spc="30" baseline="6172" dirty="0">
                <a:latin typeface="Arial"/>
                <a:cs typeface="Arial"/>
              </a:rPr>
              <a:t>t   </a:t>
            </a:r>
            <a:r>
              <a:rPr sz="675" spc="75" baseline="6172" dirty="0">
                <a:latin typeface="Arial"/>
                <a:cs typeface="Arial"/>
              </a:rPr>
              <a:t> </a:t>
            </a:r>
            <a:r>
              <a:rPr sz="500" spc="-95" dirty="0">
                <a:latin typeface="Arial"/>
                <a:cs typeface="Arial"/>
              </a:rPr>
              <a:t>N</a:t>
            </a:r>
            <a:r>
              <a:rPr sz="750" spc="-142" baseline="11111" dirty="0">
                <a:latin typeface="Arial"/>
                <a:cs typeface="Arial"/>
              </a:rPr>
              <a:t>o</a:t>
            </a:r>
            <a:r>
              <a:rPr sz="750" spc="-142" baseline="22222" dirty="0">
                <a:latin typeface="Arial"/>
                <a:cs typeface="Arial"/>
              </a:rPr>
              <a:t>v</a:t>
            </a:r>
            <a:r>
              <a:rPr sz="750" spc="-142" baseline="27777" dirty="0">
                <a:latin typeface="Arial"/>
                <a:cs typeface="Arial"/>
              </a:rPr>
              <a:t>i	</a:t>
            </a:r>
            <a:r>
              <a:rPr sz="450" spc="40" dirty="0">
                <a:latin typeface="Arial"/>
                <a:cs typeface="Arial"/>
              </a:rPr>
              <a:t>ol</a:t>
            </a:r>
            <a:endParaRPr sz="450">
              <a:latin typeface="Arial"/>
              <a:cs typeface="Arial"/>
            </a:endParaRPr>
          </a:p>
          <a:p>
            <a:pPr marL="1260475" algn="ctr">
              <a:lnSpc>
                <a:spcPts val="335"/>
              </a:lnSpc>
            </a:pPr>
            <a:r>
              <a:rPr sz="500" dirty="0">
                <a:latin typeface="Arial"/>
                <a:cs typeface="Arial"/>
              </a:rPr>
              <a:t>lv</a:t>
            </a:r>
            <a:endParaRPr sz="500">
              <a:latin typeface="Arial"/>
              <a:cs typeface="Arial"/>
            </a:endParaRPr>
          </a:p>
          <a:p>
            <a:pPr marL="1635760">
              <a:lnSpc>
                <a:spcPts val="45"/>
              </a:lnSpc>
              <a:spcBef>
                <a:spcPts val="75"/>
              </a:spcBef>
              <a:tabLst>
                <a:tab pos="1899920" algn="l"/>
                <a:tab pos="2195830" algn="l"/>
                <a:tab pos="2582545" algn="l"/>
              </a:tabLst>
            </a:pPr>
            <a:r>
              <a:rPr sz="675" spc="67" baseline="86419" dirty="0">
                <a:latin typeface="Arial"/>
                <a:cs typeface="Arial"/>
              </a:rPr>
              <a:t>o	</a:t>
            </a:r>
            <a:r>
              <a:rPr sz="500" spc="-25" dirty="0">
                <a:latin typeface="Arial"/>
                <a:cs typeface="Arial"/>
              </a:rPr>
              <a:t>C	</a:t>
            </a:r>
            <a:r>
              <a:rPr sz="675" spc="82" baseline="55555" dirty="0">
                <a:latin typeface="Arial"/>
                <a:cs typeface="Arial"/>
              </a:rPr>
              <a:t>B	</a:t>
            </a:r>
            <a:r>
              <a:rPr sz="750" spc="-15" baseline="55555" dirty="0">
                <a:latin typeface="Arial"/>
                <a:cs typeface="Arial"/>
              </a:rPr>
              <a:t>A       </a:t>
            </a:r>
            <a:r>
              <a:rPr sz="750" spc="-112" baseline="5555" dirty="0">
                <a:latin typeface="Arial"/>
                <a:cs typeface="Arial"/>
              </a:rPr>
              <a:t>Bra</a:t>
            </a:r>
            <a:r>
              <a:rPr sz="750" spc="-112" baseline="61111" dirty="0">
                <a:latin typeface="Arial"/>
                <a:cs typeface="Arial"/>
              </a:rPr>
              <a:t>s    </a:t>
            </a:r>
            <a:r>
              <a:rPr sz="750" spc="-7" baseline="44444" dirty="0">
                <a:latin typeface="Arial"/>
                <a:cs typeface="Arial"/>
              </a:rPr>
              <a:t>S</a:t>
            </a:r>
            <a:endParaRPr sz="750" baseline="44444">
              <a:latin typeface="Arial"/>
              <a:cs typeface="Arial"/>
            </a:endParaRPr>
          </a:p>
          <a:p>
            <a:pPr marL="107314" algn="ctr">
              <a:lnSpc>
                <a:spcPts val="75"/>
              </a:lnSpc>
            </a:pPr>
            <a:r>
              <a:rPr sz="500" spc="-15" dirty="0">
                <a:latin typeface="Arial"/>
                <a:cs typeface="Arial"/>
              </a:rPr>
              <a:t>ez</a:t>
            </a:r>
            <a:endParaRPr sz="500">
              <a:latin typeface="Arial"/>
              <a:cs typeface="Arial"/>
            </a:endParaRPr>
          </a:p>
          <a:p>
            <a:pPr marL="509905" algn="ctr">
              <a:lnSpc>
                <a:spcPts val="220"/>
              </a:lnSpc>
              <a:tabLst>
                <a:tab pos="763270" algn="l"/>
                <a:tab pos="1100455" algn="l"/>
              </a:tabLst>
            </a:pPr>
            <a:r>
              <a:rPr sz="500" spc="-60" dirty="0">
                <a:latin typeface="Arial"/>
                <a:cs typeface="Arial"/>
              </a:rPr>
              <a:t>ha</a:t>
            </a:r>
            <a:r>
              <a:rPr sz="750" spc="-89" baseline="16666" dirty="0">
                <a:latin typeface="Arial"/>
                <a:cs typeface="Arial"/>
              </a:rPr>
              <a:t>v	</a:t>
            </a:r>
            <a:r>
              <a:rPr sz="450" spc="20" dirty="0">
                <a:latin typeface="Arial"/>
                <a:cs typeface="Arial"/>
              </a:rPr>
              <a:t>.  </a:t>
            </a:r>
            <a:r>
              <a:rPr sz="450" spc="160" dirty="0">
                <a:latin typeface="Arial"/>
                <a:cs typeface="Arial"/>
              </a:rPr>
              <a:t> </a:t>
            </a:r>
            <a:r>
              <a:rPr sz="675" spc="15" baseline="6172" dirty="0">
                <a:latin typeface="Arial"/>
                <a:cs typeface="Arial"/>
              </a:rPr>
              <a:t>v.	</a:t>
            </a:r>
            <a:r>
              <a:rPr sz="750" spc="-247" baseline="5555" dirty="0">
                <a:latin typeface="Arial"/>
                <a:cs typeface="Arial"/>
              </a:rPr>
              <a:t>V</a:t>
            </a:r>
            <a:r>
              <a:rPr sz="750" spc="-247" baseline="27777" dirty="0">
                <a:latin typeface="Arial"/>
                <a:cs typeface="Arial"/>
              </a:rPr>
              <a:t>.</a:t>
            </a:r>
            <a:endParaRPr sz="750" baseline="27777">
              <a:latin typeface="Arial"/>
              <a:cs typeface="Arial"/>
            </a:endParaRPr>
          </a:p>
          <a:p>
            <a:pPr marL="368300" algn="ctr">
              <a:lnSpc>
                <a:spcPts val="320"/>
              </a:lnSpc>
              <a:tabLst>
                <a:tab pos="709295" algn="l"/>
                <a:tab pos="998855" algn="l"/>
              </a:tabLst>
            </a:pPr>
            <a:r>
              <a:rPr sz="750" spc="-30" baseline="-5555" dirty="0">
                <a:latin typeface="Arial"/>
                <a:cs typeface="Arial"/>
              </a:rPr>
              <a:t>e	</a:t>
            </a:r>
            <a:r>
              <a:rPr sz="450" spc="40" dirty="0">
                <a:latin typeface="Arial"/>
                <a:cs typeface="Arial"/>
              </a:rPr>
              <a:t>v	</a:t>
            </a:r>
            <a:r>
              <a:rPr sz="750" spc="-195" baseline="-11111" dirty="0">
                <a:latin typeface="Arial"/>
                <a:cs typeface="Arial"/>
              </a:rPr>
              <a:t>J</a:t>
            </a:r>
            <a:r>
              <a:rPr sz="750" spc="-195" baseline="5555" dirty="0">
                <a:latin typeface="Arial"/>
                <a:cs typeface="Arial"/>
              </a:rPr>
              <a:t>.</a:t>
            </a:r>
            <a:endParaRPr sz="750" baseline="5555">
              <a:latin typeface="Arial"/>
              <a:cs typeface="Arial"/>
            </a:endParaRPr>
          </a:p>
          <a:p>
            <a:pPr marL="736600" algn="ctr">
              <a:lnSpc>
                <a:spcPts val="455"/>
              </a:lnSpc>
              <a:tabLst>
                <a:tab pos="1185545" algn="l"/>
                <a:tab pos="1703705" algn="l"/>
                <a:tab pos="1938655" algn="l"/>
              </a:tabLst>
            </a:pPr>
            <a:r>
              <a:rPr sz="750" spc="-120" baseline="11111" dirty="0">
                <a:latin typeface="Arial"/>
                <a:cs typeface="Arial"/>
              </a:rPr>
              <a:t>J</a:t>
            </a:r>
            <a:r>
              <a:rPr sz="750" spc="-120" baseline="22222" dirty="0">
                <a:latin typeface="Arial"/>
                <a:cs typeface="Arial"/>
              </a:rPr>
              <a:t>or</a:t>
            </a:r>
            <a:r>
              <a:rPr sz="750" spc="-120" baseline="38888" dirty="0">
                <a:latin typeface="Arial"/>
                <a:cs typeface="Arial"/>
              </a:rPr>
              <a:t>g	</a:t>
            </a:r>
            <a:r>
              <a:rPr sz="675" spc="82" baseline="12345" dirty="0">
                <a:latin typeface="Arial"/>
                <a:cs typeface="Arial"/>
              </a:rPr>
              <a:t>A  </a:t>
            </a:r>
            <a:r>
              <a:rPr sz="675" spc="150" baseline="12345" dirty="0">
                <a:latin typeface="Arial"/>
                <a:cs typeface="Arial"/>
              </a:rPr>
              <a:t> </a:t>
            </a:r>
            <a:r>
              <a:rPr sz="675" spc="82" baseline="43209" dirty="0">
                <a:latin typeface="Arial"/>
                <a:cs typeface="Arial"/>
              </a:rPr>
              <a:t>A </a:t>
            </a:r>
            <a:r>
              <a:rPr sz="675" spc="120" baseline="43209" dirty="0">
                <a:latin typeface="Arial"/>
                <a:cs typeface="Arial"/>
              </a:rPr>
              <a:t> </a:t>
            </a:r>
            <a:r>
              <a:rPr sz="500" spc="-130" dirty="0">
                <a:latin typeface="Arial"/>
                <a:cs typeface="Arial"/>
              </a:rPr>
              <a:t>v</a:t>
            </a:r>
            <a:r>
              <a:rPr sz="750" spc="-195" baseline="16666" dirty="0">
                <a:latin typeface="Arial"/>
                <a:cs typeface="Arial"/>
              </a:rPr>
              <a:t>.	</a:t>
            </a:r>
            <a:r>
              <a:rPr sz="500" spc="-5" dirty="0">
                <a:latin typeface="Arial"/>
                <a:cs typeface="Arial"/>
              </a:rPr>
              <a:t>a	</a:t>
            </a:r>
            <a:r>
              <a:rPr sz="750" spc="22" baseline="5555" dirty="0">
                <a:latin typeface="Arial"/>
                <a:cs typeface="Arial"/>
              </a:rPr>
              <a:t>he</a:t>
            </a:r>
            <a:endParaRPr sz="750" baseline="5555">
              <a:latin typeface="Arial"/>
              <a:cs typeface="Arial"/>
            </a:endParaRPr>
          </a:p>
          <a:p>
            <a:pPr marL="1965960">
              <a:lnSpc>
                <a:spcPts val="380"/>
              </a:lnSpc>
              <a:tabLst>
                <a:tab pos="2406015" algn="l"/>
                <a:tab pos="2663825" algn="l"/>
                <a:tab pos="2905125" algn="l"/>
              </a:tabLst>
            </a:pPr>
            <a:r>
              <a:rPr sz="500" spc="-20" dirty="0">
                <a:latin typeface="Arial"/>
                <a:cs typeface="Arial"/>
              </a:rPr>
              <a:t>01	</a:t>
            </a:r>
            <a:r>
              <a:rPr sz="750" spc="-15" baseline="27777" dirty="0">
                <a:latin typeface="Arial"/>
                <a:cs typeface="Arial"/>
              </a:rPr>
              <a:t>A	</a:t>
            </a:r>
            <a:r>
              <a:rPr sz="750" baseline="11111" dirty="0">
                <a:latin typeface="Arial"/>
                <a:cs typeface="Arial"/>
              </a:rPr>
              <a:t>nz	</a:t>
            </a:r>
            <a:r>
              <a:rPr sz="750" spc="15" baseline="5555" dirty="0">
                <a:latin typeface="Arial"/>
                <a:cs typeface="Arial"/>
              </a:rPr>
              <a:t>ec</a:t>
            </a:r>
            <a:endParaRPr sz="750" baseline="5555">
              <a:latin typeface="Arial"/>
              <a:cs typeface="Arial"/>
            </a:endParaRPr>
          </a:p>
          <a:p>
            <a:pPr marL="1909445">
              <a:lnSpc>
                <a:spcPts val="204"/>
              </a:lnSpc>
              <a:tabLst>
                <a:tab pos="2323465" algn="l"/>
                <a:tab pos="2621280" algn="l"/>
              </a:tabLst>
            </a:pPr>
            <a:r>
              <a:rPr sz="750" spc="-97" baseline="5555" dirty="0">
                <a:latin typeface="Arial"/>
                <a:cs typeface="Arial"/>
              </a:rPr>
              <a:t>l</a:t>
            </a:r>
            <a:r>
              <a:rPr sz="750" spc="-97" baseline="11111" dirty="0">
                <a:latin typeface="Arial"/>
                <a:cs typeface="Arial"/>
              </a:rPr>
              <a:t>e	</a:t>
            </a:r>
            <a:r>
              <a:rPr sz="450" spc="15" dirty="0">
                <a:latin typeface="Arial"/>
                <a:cs typeface="Arial"/>
              </a:rPr>
              <a:t>i	</a:t>
            </a:r>
            <a:r>
              <a:rPr sz="500" spc="-40" dirty="0">
                <a:latin typeface="Arial"/>
                <a:cs typeface="Arial"/>
              </a:rPr>
              <a:t>l</a:t>
            </a:r>
            <a:r>
              <a:rPr sz="750" spc="-60" baseline="11111" dirty="0">
                <a:latin typeface="Arial"/>
                <a:cs typeface="Arial"/>
              </a:rPr>
              <a:t>ia  </a:t>
            </a:r>
            <a:r>
              <a:rPr sz="750" spc="-15" baseline="11111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o</a:t>
            </a:r>
            <a:endParaRPr sz="500">
              <a:latin typeface="Arial"/>
              <a:cs typeface="Arial"/>
            </a:endParaRPr>
          </a:p>
          <a:p>
            <a:pPr marL="1674495">
              <a:lnSpc>
                <a:spcPts val="365"/>
              </a:lnSpc>
              <a:tabLst>
                <a:tab pos="2312035" algn="l"/>
                <a:tab pos="2592070" algn="l"/>
              </a:tabLst>
            </a:pPr>
            <a:r>
              <a:rPr sz="750" spc="-15" baseline="22222" dirty="0">
                <a:latin typeface="Arial"/>
                <a:cs typeface="Arial"/>
              </a:rPr>
              <a:t>ru   </a:t>
            </a:r>
            <a:r>
              <a:rPr sz="750" spc="157" baseline="22222" dirty="0">
                <a:latin typeface="Arial"/>
                <a:cs typeface="Arial"/>
              </a:rPr>
              <a:t> </a:t>
            </a:r>
            <a:r>
              <a:rPr sz="750" spc="-120" baseline="-16666" dirty="0">
                <a:latin typeface="Arial"/>
                <a:cs typeface="Arial"/>
              </a:rPr>
              <a:t>C</a:t>
            </a:r>
            <a:r>
              <a:rPr sz="500" spc="-80" dirty="0">
                <a:latin typeface="Arial"/>
                <a:cs typeface="Arial"/>
              </a:rPr>
              <a:t>al	</a:t>
            </a:r>
            <a:r>
              <a:rPr sz="675" spc="37" baseline="-30864" dirty="0">
                <a:latin typeface="Arial"/>
                <a:cs typeface="Arial"/>
              </a:rPr>
              <a:t>st	</a:t>
            </a:r>
            <a:r>
              <a:rPr sz="750" spc="-7" baseline="-11111" dirty="0">
                <a:latin typeface="Arial"/>
                <a:cs typeface="Arial"/>
              </a:rPr>
              <a:t>A   </a:t>
            </a:r>
            <a:r>
              <a:rPr sz="750" spc="-82" baseline="-33333" dirty="0">
                <a:latin typeface="Arial"/>
                <a:cs typeface="Arial"/>
              </a:rPr>
              <a:t>ar</a:t>
            </a:r>
            <a:r>
              <a:rPr sz="750" spc="-82" baseline="5555" dirty="0">
                <a:latin typeface="Arial"/>
                <a:cs typeface="Arial"/>
              </a:rPr>
              <a:t>i  </a:t>
            </a:r>
            <a:r>
              <a:rPr sz="750" spc="-75" baseline="5555" dirty="0">
                <a:latin typeface="Arial"/>
                <a:cs typeface="Arial"/>
              </a:rPr>
              <a:t> </a:t>
            </a:r>
            <a:r>
              <a:rPr sz="750" spc="-112" baseline="-22222" dirty="0">
                <a:latin typeface="Arial"/>
                <a:cs typeface="Arial"/>
              </a:rPr>
              <a:t>y</a:t>
            </a:r>
            <a:r>
              <a:rPr sz="500" spc="-75" dirty="0">
                <a:latin typeface="Arial"/>
                <a:cs typeface="Arial"/>
              </a:rPr>
              <a:t>en</a:t>
            </a:r>
            <a:endParaRPr sz="500">
              <a:latin typeface="Arial"/>
              <a:cs typeface="Arial"/>
            </a:endParaRPr>
          </a:p>
          <a:p>
            <a:pPr marL="1522095">
              <a:lnSpc>
                <a:spcPts val="190"/>
              </a:lnSpc>
              <a:spcBef>
                <a:spcPts val="200"/>
              </a:spcBef>
              <a:tabLst>
                <a:tab pos="2296160" algn="l"/>
                <a:tab pos="2795905" algn="l"/>
              </a:tabLst>
            </a:pPr>
            <a:r>
              <a:rPr sz="750" spc="-179" baseline="33333" dirty="0">
                <a:latin typeface="Arial"/>
                <a:cs typeface="Arial"/>
              </a:rPr>
              <a:t>A</a:t>
            </a:r>
            <a:r>
              <a:rPr sz="750" spc="-179" baseline="50000" dirty="0">
                <a:latin typeface="Arial"/>
                <a:cs typeface="Arial"/>
              </a:rPr>
              <a:t>v</a:t>
            </a:r>
            <a:r>
              <a:rPr sz="750" spc="-179" baseline="61111" dirty="0">
                <a:latin typeface="Arial"/>
                <a:cs typeface="Arial"/>
              </a:rPr>
              <a:t>.</a:t>
            </a:r>
            <a:r>
              <a:rPr sz="750" spc="-179" baseline="77777" dirty="0">
                <a:latin typeface="Arial"/>
                <a:cs typeface="Arial"/>
              </a:rPr>
              <a:t>Pe	</a:t>
            </a:r>
            <a:r>
              <a:rPr sz="450" spc="35" dirty="0">
                <a:latin typeface="Arial"/>
                <a:cs typeface="Arial"/>
              </a:rPr>
              <a:t>Mi	</a:t>
            </a:r>
            <a:r>
              <a:rPr sz="750" spc="-262" baseline="5555" dirty="0">
                <a:latin typeface="Arial"/>
                <a:cs typeface="Arial"/>
              </a:rPr>
              <a:t>G</a:t>
            </a:r>
            <a:r>
              <a:rPr sz="750" spc="-262" baseline="38888" dirty="0">
                <a:latin typeface="Arial"/>
                <a:cs typeface="Arial"/>
              </a:rPr>
              <a:t>o</a:t>
            </a:r>
            <a:endParaRPr sz="750" baseline="38888">
              <a:latin typeface="Arial"/>
              <a:cs typeface="Arial"/>
            </a:endParaRPr>
          </a:p>
          <a:p>
            <a:pPr marL="1453515" algn="ctr">
              <a:lnSpc>
                <a:spcPts val="190"/>
              </a:lnSpc>
            </a:pPr>
            <a:r>
              <a:rPr sz="750" spc="-135" baseline="-22222" dirty="0">
                <a:latin typeface="Arial"/>
                <a:cs typeface="Arial"/>
              </a:rPr>
              <a:t>a</a:t>
            </a:r>
            <a:r>
              <a:rPr sz="500" spc="-90" dirty="0">
                <a:latin typeface="Arial"/>
                <a:cs typeface="Arial"/>
              </a:rPr>
              <a:t>lv </a:t>
            </a:r>
            <a:r>
              <a:rPr sz="750" baseline="-44444" dirty="0">
                <a:latin typeface="Arial"/>
                <a:cs typeface="Arial"/>
              </a:rPr>
              <a:t>.</a:t>
            </a:r>
            <a:endParaRPr sz="750" baseline="-44444">
              <a:latin typeface="Arial"/>
              <a:cs typeface="Arial"/>
            </a:endParaRPr>
          </a:p>
          <a:p>
            <a:pPr marL="1437005">
              <a:lnSpc>
                <a:spcPct val="100000"/>
              </a:lnSpc>
              <a:spcBef>
                <a:spcPts val="20"/>
              </a:spcBef>
              <a:tabLst>
                <a:tab pos="2153920" algn="l"/>
                <a:tab pos="2510155" algn="l"/>
                <a:tab pos="3261995" algn="l"/>
                <a:tab pos="3388360" algn="l"/>
              </a:tabLst>
            </a:pPr>
            <a:r>
              <a:rPr sz="500" spc="-40" dirty="0">
                <a:latin typeface="Arial"/>
                <a:cs typeface="Arial"/>
              </a:rPr>
              <a:t>H</a:t>
            </a:r>
            <a:r>
              <a:rPr sz="750" spc="-60" baseline="5555" dirty="0">
                <a:latin typeface="Arial"/>
                <a:cs typeface="Arial"/>
              </a:rPr>
              <a:t>uaraz </a:t>
            </a:r>
            <a:r>
              <a:rPr sz="750" spc="-22" baseline="5555" dirty="0">
                <a:latin typeface="Arial"/>
                <a:cs typeface="Arial"/>
              </a:rPr>
              <a:t> </a:t>
            </a:r>
            <a:r>
              <a:rPr sz="675" spc="-30" baseline="98765" dirty="0">
                <a:latin typeface="Arial"/>
                <a:cs typeface="Arial"/>
              </a:rPr>
              <a:t>Bra</a:t>
            </a:r>
            <a:r>
              <a:rPr sz="500" spc="-20" dirty="0">
                <a:latin typeface="Arial"/>
                <a:cs typeface="Arial"/>
              </a:rPr>
              <a:t>C</a:t>
            </a:r>
            <a:r>
              <a:rPr sz="750" spc="-30" baseline="5555" dirty="0">
                <a:latin typeface="Arial"/>
                <a:cs typeface="Arial"/>
              </a:rPr>
              <a:t>ar</a:t>
            </a:r>
            <a:r>
              <a:rPr sz="750" spc="-30" baseline="11111" dirty="0">
                <a:latin typeface="Arial"/>
                <a:cs typeface="Arial"/>
              </a:rPr>
              <a:t>me</a:t>
            </a:r>
            <a:r>
              <a:rPr sz="750" spc="-30" baseline="16666" dirty="0">
                <a:latin typeface="Arial"/>
                <a:cs typeface="Arial"/>
              </a:rPr>
              <a:t>n	</a:t>
            </a:r>
            <a:r>
              <a:rPr sz="750" spc="-44" baseline="-44444" dirty="0">
                <a:latin typeface="Arial"/>
                <a:cs typeface="Arial"/>
              </a:rPr>
              <a:t>ul</a:t>
            </a:r>
            <a:r>
              <a:rPr sz="750" spc="-44" baseline="-11111" dirty="0">
                <a:latin typeface="Arial"/>
                <a:cs typeface="Arial"/>
              </a:rPr>
              <a:t>lo	</a:t>
            </a:r>
            <a:r>
              <a:rPr sz="675" spc="22" baseline="-24691" dirty="0">
                <a:latin typeface="Arial"/>
                <a:cs typeface="Arial"/>
              </a:rPr>
              <a:t>l  </a:t>
            </a:r>
            <a:r>
              <a:rPr sz="675" spc="127" baseline="-24691" dirty="0">
                <a:latin typeface="Arial"/>
                <a:cs typeface="Arial"/>
              </a:rPr>
              <a:t> </a:t>
            </a:r>
            <a:r>
              <a:rPr sz="750" baseline="11111" dirty="0">
                <a:latin typeface="Arial"/>
                <a:cs typeface="Arial"/>
              </a:rPr>
              <a:t>C</a:t>
            </a:r>
            <a:r>
              <a:rPr sz="750" spc="142" baseline="11111" dirty="0">
                <a:latin typeface="Arial"/>
                <a:cs typeface="Arial"/>
              </a:rPr>
              <a:t> </a:t>
            </a:r>
            <a:r>
              <a:rPr sz="750" spc="-247" baseline="-27777" dirty="0">
                <a:latin typeface="Arial"/>
                <a:cs typeface="Arial"/>
              </a:rPr>
              <a:t>A</a:t>
            </a:r>
            <a:r>
              <a:rPr sz="500" spc="-165" dirty="0">
                <a:latin typeface="Arial"/>
                <a:cs typeface="Arial"/>
              </a:rPr>
              <a:t>v	</a:t>
            </a:r>
            <a:r>
              <a:rPr sz="675" spc="-247" baseline="580246" dirty="0">
                <a:latin typeface="Arial"/>
                <a:cs typeface="Arial"/>
              </a:rPr>
              <a:t>		</a:t>
            </a:r>
            <a:r>
              <a:rPr sz="675" spc="-217" baseline="37037" dirty="0">
                <a:latin typeface="Arial"/>
                <a:cs typeface="Arial"/>
              </a:rPr>
              <a:t>V</a:t>
            </a:r>
            <a:r>
              <a:rPr sz="675" spc="-217" baseline="-6172" dirty="0">
                <a:latin typeface="Arial"/>
                <a:cs typeface="Arial"/>
              </a:rPr>
              <a:t>i</a:t>
            </a:r>
            <a:endParaRPr sz="675" baseline="-6172">
              <a:latin typeface="Arial"/>
              <a:cs typeface="Arial"/>
            </a:endParaRPr>
          </a:p>
          <a:p>
            <a:pPr marL="200025" algn="ctr">
              <a:lnSpc>
                <a:spcPts val="345"/>
              </a:lnSpc>
              <a:spcBef>
                <a:spcPts val="90"/>
              </a:spcBef>
              <a:tabLst>
                <a:tab pos="1020444" algn="l"/>
              </a:tabLst>
            </a:pPr>
            <a:r>
              <a:rPr sz="675" spc="60" baseline="74074" dirty="0">
                <a:latin typeface="Arial"/>
                <a:cs typeface="Arial"/>
              </a:rPr>
              <a:t>s	</a:t>
            </a:r>
            <a:r>
              <a:rPr sz="450" spc="35" dirty="0">
                <a:latin typeface="Arial"/>
                <a:cs typeface="Arial"/>
              </a:rPr>
              <a:t>ra</a:t>
            </a:r>
            <a:endParaRPr sz="450">
              <a:latin typeface="Arial"/>
              <a:cs typeface="Arial"/>
            </a:endParaRPr>
          </a:p>
          <a:p>
            <a:pPr marL="1509395">
              <a:lnSpc>
                <a:spcPts val="390"/>
              </a:lnSpc>
              <a:tabLst>
                <a:tab pos="2096770" algn="l"/>
                <a:tab pos="2471420" algn="l"/>
                <a:tab pos="3090545" algn="l"/>
                <a:tab pos="3401060" algn="l"/>
              </a:tabLst>
            </a:pPr>
            <a:r>
              <a:rPr sz="450" spc="35" dirty="0">
                <a:latin typeface="Arial"/>
                <a:cs typeface="Arial"/>
              </a:rPr>
              <a:t>in	</a:t>
            </a:r>
            <a:r>
              <a:rPr sz="500" spc="-155" dirty="0">
                <a:latin typeface="Arial"/>
                <a:cs typeface="Arial"/>
              </a:rPr>
              <a:t>C</a:t>
            </a:r>
            <a:r>
              <a:rPr sz="750" spc="-232" baseline="27777" dirty="0">
                <a:latin typeface="Arial"/>
                <a:cs typeface="Arial"/>
              </a:rPr>
              <a:t>h	</a:t>
            </a:r>
            <a:r>
              <a:rPr sz="675" spc="67" baseline="-49382" dirty="0">
                <a:latin typeface="Arial"/>
                <a:cs typeface="Arial"/>
              </a:rPr>
              <a:t>Pe </a:t>
            </a:r>
            <a:r>
              <a:rPr sz="675" spc="82" baseline="-49382" dirty="0">
                <a:latin typeface="Arial"/>
                <a:cs typeface="Arial"/>
              </a:rPr>
              <a:t> </a:t>
            </a:r>
            <a:r>
              <a:rPr sz="750" spc="-172" baseline="50000" dirty="0">
                <a:latin typeface="Arial"/>
                <a:cs typeface="Arial"/>
              </a:rPr>
              <a:t>M</a:t>
            </a:r>
            <a:r>
              <a:rPr sz="750" spc="-172" baseline="11111" dirty="0">
                <a:latin typeface="Arial"/>
                <a:cs typeface="Arial"/>
              </a:rPr>
              <a:t>el	</a:t>
            </a:r>
            <a:r>
              <a:rPr sz="450" spc="40" dirty="0">
                <a:latin typeface="Arial"/>
                <a:cs typeface="Arial"/>
              </a:rPr>
              <a:t>A	</a:t>
            </a:r>
            <a:r>
              <a:rPr sz="675" spc="44" baseline="80246" dirty="0">
                <a:latin typeface="Arial"/>
                <a:cs typeface="Arial"/>
              </a:rPr>
              <a:t>as</a:t>
            </a:r>
            <a:endParaRPr sz="675" baseline="80246">
              <a:latin typeface="Arial"/>
              <a:cs typeface="Arial"/>
            </a:endParaRPr>
          </a:p>
          <a:p>
            <a:pPr marR="617855" algn="ctr">
              <a:lnSpc>
                <a:spcPts val="355"/>
              </a:lnSpc>
            </a:pPr>
            <a:r>
              <a:rPr sz="450" spc="15" dirty="0"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  <a:p>
            <a:pPr marR="615315" algn="ctr">
              <a:lnSpc>
                <a:spcPts val="25"/>
              </a:lnSpc>
            </a:pPr>
            <a:r>
              <a:rPr sz="450" spc="15" dirty="0">
                <a:latin typeface="Arial"/>
                <a:cs typeface="Arial"/>
              </a:rPr>
              <a:t>l</a:t>
            </a:r>
            <a:endParaRPr sz="450">
              <a:latin typeface="Arial"/>
              <a:cs typeface="Arial"/>
            </a:endParaRPr>
          </a:p>
          <a:p>
            <a:pPr marL="1494790">
              <a:lnSpc>
                <a:spcPct val="100000"/>
              </a:lnSpc>
              <a:spcBef>
                <a:spcPts val="75"/>
              </a:spcBef>
              <a:tabLst>
                <a:tab pos="2239010" algn="l"/>
                <a:tab pos="2654935" algn="l"/>
                <a:tab pos="3112770" algn="l"/>
                <a:tab pos="3420745" algn="l"/>
              </a:tabLst>
            </a:pPr>
            <a:r>
              <a:rPr sz="675" spc="75" baseline="-37037" dirty="0">
                <a:latin typeface="Arial"/>
                <a:cs typeface="Arial"/>
              </a:rPr>
              <a:t>un	</a:t>
            </a:r>
            <a:r>
              <a:rPr sz="450" spc="40" dirty="0">
                <a:latin typeface="Arial"/>
                <a:cs typeface="Arial"/>
              </a:rPr>
              <a:t>o	</a:t>
            </a:r>
            <a:r>
              <a:rPr sz="750" spc="7" baseline="5555" dirty="0">
                <a:latin typeface="Arial"/>
                <a:cs typeface="Arial"/>
              </a:rPr>
              <a:t>ga	</a:t>
            </a:r>
            <a:r>
              <a:rPr sz="450" spc="50" dirty="0">
                <a:latin typeface="Arial"/>
                <a:cs typeface="Arial"/>
              </a:rPr>
              <a:t>m	</a:t>
            </a:r>
            <a:r>
              <a:rPr sz="675" spc="60" baseline="30864" dirty="0">
                <a:latin typeface="Arial"/>
                <a:cs typeface="Arial"/>
              </a:rPr>
              <a:t>s</a:t>
            </a:r>
            <a:endParaRPr sz="675" baseline="30864">
              <a:latin typeface="Arial"/>
              <a:cs typeface="Arial"/>
            </a:endParaRPr>
          </a:p>
          <a:p>
            <a:pPr marL="2223770" indent="-735965">
              <a:lnSpc>
                <a:spcPts val="170"/>
              </a:lnSpc>
              <a:spcBef>
                <a:spcPts val="85"/>
              </a:spcBef>
              <a:tabLst>
                <a:tab pos="2217420" algn="l"/>
                <a:tab pos="2826385" algn="l"/>
                <a:tab pos="3432810" algn="l"/>
              </a:tabLst>
            </a:pPr>
            <a:r>
              <a:rPr sz="675" spc="60" baseline="12345" dirty="0">
                <a:latin typeface="Arial"/>
                <a:cs typeface="Arial"/>
              </a:rPr>
              <a:t>J	</a:t>
            </a:r>
            <a:r>
              <a:rPr sz="675" spc="37" baseline="12345" dirty="0">
                <a:latin typeface="Arial"/>
                <a:cs typeface="Arial"/>
              </a:rPr>
              <a:t>r </a:t>
            </a:r>
            <a:r>
              <a:rPr sz="675" spc="142" baseline="12345" dirty="0">
                <a:latin typeface="Arial"/>
                <a:cs typeface="Arial"/>
              </a:rPr>
              <a:t> </a:t>
            </a:r>
            <a:r>
              <a:rPr sz="675" spc="52" baseline="18518" dirty="0">
                <a:latin typeface="Arial"/>
                <a:cs typeface="Arial"/>
              </a:rPr>
              <a:t>re </a:t>
            </a:r>
            <a:r>
              <a:rPr sz="675" spc="254" baseline="18518" dirty="0">
                <a:latin typeface="Arial"/>
                <a:cs typeface="Arial"/>
              </a:rPr>
              <a:t> </a:t>
            </a:r>
            <a:r>
              <a:rPr sz="450" spc="35" dirty="0">
                <a:latin typeface="Arial"/>
                <a:cs typeface="Arial"/>
              </a:rPr>
              <a:t>ru	</a:t>
            </a:r>
            <a:r>
              <a:rPr sz="750" spc="-254" baseline="55555" dirty="0">
                <a:latin typeface="Arial"/>
                <a:cs typeface="Arial"/>
              </a:rPr>
              <a:t>A</a:t>
            </a:r>
            <a:r>
              <a:rPr sz="750" spc="-254" baseline="38888" dirty="0">
                <a:latin typeface="Arial"/>
                <a:cs typeface="Arial"/>
              </a:rPr>
              <a:t>v</a:t>
            </a:r>
            <a:r>
              <a:rPr sz="750" spc="-254" baseline="22222" dirty="0">
                <a:latin typeface="Arial"/>
                <a:cs typeface="Arial"/>
              </a:rPr>
              <a:t>.</a:t>
            </a:r>
            <a:r>
              <a:rPr sz="750" spc="-254" baseline="5555" dirty="0">
                <a:latin typeface="Arial"/>
                <a:cs typeface="Arial"/>
              </a:rPr>
              <a:t>M	</a:t>
            </a:r>
            <a:r>
              <a:rPr sz="675" spc="67" baseline="67901" dirty="0">
                <a:latin typeface="Arial"/>
                <a:cs typeface="Arial"/>
              </a:rPr>
              <a:t>n</a:t>
            </a:r>
            <a:endParaRPr sz="675" baseline="67901">
              <a:latin typeface="Arial"/>
              <a:cs typeface="Arial"/>
            </a:endParaRPr>
          </a:p>
          <a:p>
            <a:pPr marL="2223770">
              <a:lnSpc>
                <a:spcPts val="75"/>
              </a:lnSpc>
              <a:tabLst>
                <a:tab pos="2696845" algn="l"/>
                <a:tab pos="3140710" algn="l"/>
                <a:tab pos="3429000" algn="l"/>
              </a:tabLst>
            </a:pPr>
            <a:r>
              <a:rPr sz="450" spc="25" dirty="0">
                <a:latin typeface="Arial"/>
                <a:cs typeface="Arial"/>
              </a:rPr>
              <a:t>et	</a:t>
            </a:r>
            <a:r>
              <a:rPr sz="500" dirty="0">
                <a:latin typeface="Arial"/>
                <a:cs typeface="Arial"/>
              </a:rPr>
              <a:t>r	</a:t>
            </a:r>
            <a:r>
              <a:rPr sz="675" spc="37" baseline="6172" dirty="0">
                <a:latin typeface="Arial"/>
                <a:cs typeface="Arial"/>
              </a:rPr>
              <a:t>az	</a:t>
            </a:r>
            <a:r>
              <a:rPr sz="675" spc="30" baseline="49382" dirty="0">
                <a:latin typeface="Arial"/>
                <a:cs typeface="Arial"/>
              </a:rPr>
              <a:t>/</a:t>
            </a:r>
            <a:endParaRPr sz="675" baseline="49382">
              <a:latin typeface="Arial"/>
              <a:cs typeface="Arial"/>
            </a:endParaRPr>
          </a:p>
          <a:p>
            <a:pPr marL="670560" algn="ctr">
              <a:lnSpc>
                <a:spcPts val="445"/>
              </a:lnSpc>
            </a:pPr>
            <a:r>
              <a:rPr sz="450" spc="40" dirty="0">
                <a:latin typeface="Arial"/>
                <a:cs typeface="Arial"/>
              </a:rPr>
              <a:t>c</a:t>
            </a:r>
            <a:endParaRPr sz="450">
              <a:latin typeface="Arial"/>
              <a:cs typeface="Arial"/>
            </a:endParaRPr>
          </a:p>
          <a:p>
            <a:pPr marL="2100580">
              <a:lnSpc>
                <a:spcPts val="35"/>
              </a:lnSpc>
              <a:spcBef>
                <a:spcPts val="50"/>
              </a:spcBef>
              <a:tabLst>
                <a:tab pos="2694940" algn="l"/>
                <a:tab pos="2949575" algn="l"/>
                <a:tab pos="3445510" algn="l"/>
              </a:tabLst>
            </a:pPr>
            <a:r>
              <a:rPr sz="675" spc="89" baseline="67901" dirty="0">
                <a:latin typeface="Arial"/>
                <a:cs typeface="Arial"/>
              </a:rPr>
              <a:t>C </a:t>
            </a:r>
            <a:r>
              <a:rPr sz="675" spc="52" baseline="30864" dirty="0">
                <a:latin typeface="Arial"/>
                <a:cs typeface="Arial"/>
              </a:rPr>
              <a:t>Lo </a:t>
            </a:r>
            <a:r>
              <a:rPr sz="675" spc="120" baseline="30864" dirty="0">
                <a:latin typeface="Arial"/>
                <a:cs typeface="Arial"/>
              </a:rPr>
              <a:t> </a:t>
            </a:r>
            <a:r>
              <a:rPr sz="450" spc="50" dirty="0">
                <a:latin typeface="Arial"/>
                <a:cs typeface="Arial"/>
              </a:rPr>
              <a:t>Su </a:t>
            </a:r>
            <a:r>
              <a:rPr sz="450" spc="60" dirty="0">
                <a:latin typeface="Arial"/>
                <a:cs typeface="Arial"/>
              </a:rPr>
              <a:t> </a:t>
            </a:r>
            <a:r>
              <a:rPr sz="675" spc="67" baseline="18518" dirty="0">
                <a:latin typeface="Arial"/>
                <a:cs typeface="Arial"/>
              </a:rPr>
              <a:t>Pe	</a:t>
            </a:r>
            <a:r>
              <a:rPr sz="750" spc="-22" baseline="11111" dirty="0">
                <a:latin typeface="Arial"/>
                <a:cs typeface="Arial"/>
              </a:rPr>
              <a:t>a	</a:t>
            </a:r>
            <a:r>
              <a:rPr sz="750" spc="-209" baseline="61111" dirty="0">
                <a:latin typeface="Arial"/>
                <a:cs typeface="Arial"/>
              </a:rPr>
              <a:t>a</a:t>
            </a:r>
            <a:r>
              <a:rPr sz="750" spc="-209" baseline="44444" dirty="0">
                <a:latin typeface="Arial"/>
                <a:cs typeface="Arial"/>
              </a:rPr>
              <a:t>r</a:t>
            </a:r>
            <a:r>
              <a:rPr sz="750" spc="-209" baseline="33333" dirty="0">
                <a:latin typeface="Arial"/>
                <a:cs typeface="Arial"/>
              </a:rPr>
              <a:t>is</a:t>
            </a:r>
            <a:r>
              <a:rPr sz="750" spc="-209" baseline="5555" dirty="0">
                <a:latin typeface="Arial"/>
                <a:cs typeface="Arial"/>
              </a:rPr>
              <a:t>c</a:t>
            </a:r>
            <a:r>
              <a:rPr sz="750" spc="794" baseline="5555" dirty="0">
                <a:latin typeface="Arial"/>
                <a:cs typeface="Arial"/>
              </a:rPr>
              <a:t> </a:t>
            </a:r>
            <a:r>
              <a:rPr sz="675" spc="44" baseline="74074" dirty="0">
                <a:latin typeface="Arial"/>
                <a:cs typeface="Arial"/>
              </a:rPr>
              <a:t>on	</a:t>
            </a:r>
            <a:r>
              <a:rPr sz="675" spc="60" baseline="104938" dirty="0">
                <a:latin typeface="Arial"/>
                <a:cs typeface="Arial"/>
              </a:rPr>
              <a:t>02   </a:t>
            </a:r>
            <a:r>
              <a:rPr sz="675" spc="292" baseline="104938" dirty="0">
                <a:latin typeface="Arial"/>
                <a:cs typeface="Arial"/>
              </a:rPr>
              <a:t> </a:t>
            </a:r>
            <a:r>
              <a:rPr sz="750" spc="-60" baseline="5555" dirty="0">
                <a:latin typeface="Arial"/>
                <a:cs typeface="Arial"/>
              </a:rPr>
              <a:t>rau</a:t>
            </a:r>
            <a:endParaRPr sz="750" baseline="5555">
              <a:latin typeface="Arial"/>
              <a:cs typeface="Arial"/>
            </a:endParaRPr>
          </a:p>
          <a:p>
            <a:pPr marL="319405" algn="ctr">
              <a:lnSpc>
                <a:spcPts val="484"/>
              </a:lnSpc>
              <a:tabLst>
                <a:tab pos="1714500" algn="l"/>
                <a:tab pos="2115185" algn="l"/>
                <a:tab pos="2660650" algn="l"/>
              </a:tabLst>
            </a:pPr>
            <a:r>
              <a:rPr sz="750" spc="-142" baseline="-5555" dirty="0">
                <a:latin typeface="Arial"/>
                <a:cs typeface="Arial"/>
              </a:rPr>
              <a:t>V</a:t>
            </a:r>
            <a:r>
              <a:rPr sz="500" spc="-45" dirty="0">
                <a:latin typeface="Arial"/>
                <a:cs typeface="Arial"/>
              </a:rPr>
              <a:t>a</a:t>
            </a:r>
            <a:r>
              <a:rPr sz="500" spc="-40" dirty="0">
                <a:latin typeface="Arial"/>
                <a:cs typeface="Arial"/>
              </a:rPr>
              <a:t>ri</a:t>
            </a:r>
            <a:r>
              <a:rPr sz="500" spc="-45" dirty="0">
                <a:latin typeface="Arial"/>
                <a:cs typeface="Arial"/>
              </a:rPr>
              <a:t>a</a:t>
            </a:r>
            <a:r>
              <a:rPr sz="750" spc="-44" baseline="5555" dirty="0">
                <a:latin typeface="Arial"/>
                <a:cs typeface="Arial"/>
              </a:rPr>
              <a:t>n</a:t>
            </a:r>
            <a:r>
              <a:rPr sz="750" spc="-37" baseline="5555" dirty="0">
                <a:latin typeface="Arial"/>
                <a:cs typeface="Arial"/>
              </a:rPr>
              <a:t>te</a:t>
            </a:r>
            <a:r>
              <a:rPr sz="750" spc="-44" baseline="5555" dirty="0">
                <a:latin typeface="Arial"/>
                <a:cs typeface="Arial"/>
              </a:rPr>
              <a:t> </a:t>
            </a:r>
            <a:r>
              <a:rPr sz="750" spc="-52" baseline="11111" dirty="0">
                <a:latin typeface="Arial"/>
                <a:cs typeface="Arial"/>
              </a:rPr>
              <a:t>d</a:t>
            </a:r>
            <a:r>
              <a:rPr sz="750" spc="-37" baseline="11111" dirty="0">
                <a:latin typeface="Arial"/>
                <a:cs typeface="Arial"/>
              </a:rPr>
              <a:t>e</a:t>
            </a:r>
            <a:r>
              <a:rPr sz="750" spc="-44" baseline="11111" dirty="0">
                <a:latin typeface="Arial"/>
                <a:cs typeface="Arial"/>
              </a:rPr>
              <a:t> </a:t>
            </a:r>
            <a:r>
              <a:rPr sz="750" spc="-82" baseline="11111" dirty="0">
                <a:latin typeface="Arial"/>
                <a:cs typeface="Arial"/>
              </a:rPr>
              <a:t>U</a:t>
            </a:r>
            <a:r>
              <a:rPr sz="750" spc="-60" baseline="16666" dirty="0">
                <a:latin typeface="Arial"/>
                <a:cs typeface="Arial"/>
              </a:rPr>
              <a:t>c</a:t>
            </a:r>
            <a:r>
              <a:rPr sz="750" spc="-52" baseline="16666" dirty="0">
                <a:latin typeface="Arial"/>
                <a:cs typeface="Arial"/>
              </a:rPr>
              <a:t>h</a:t>
            </a:r>
            <a:r>
              <a:rPr sz="750" spc="-67" baseline="16666" dirty="0">
                <a:latin typeface="Arial"/>
                <a:cs typeface="Arial"/>
              </a:rPr>
              <a:t>u</a:t>
            </a:r>
            <a:r>
              <a:rPr sz="750" spc="-75" baseline="22222" dirty="0">
                <a:latin typeface="Arial"/>
                <a:cs typeface="Arial"/>
              </a:rPr>
              <a:t>m</a:t>
            </a:r>
            <a:r>
              <a:rPr sz="750" spc="-44" baseline="22222" dirty="0">
                <a:latin typeface="Arial"/>
                <a:cs typeface="Arial"/>
              </a:rPr>
              <a:t>a</a:t>
            </a:r>
            <a:r>
              <a:rPr sz="750" spc="-60" baseline="22222" dirty="0">
                <a:latin typeface="Arial"/>
                <a:cs typeface="Arial"/>
              </a:rPr>
              <a:t>y</a:t>
            </a:r>
            <a:r>
              <a:rPr sz="750" spc="-37" baseline="27777" dirty="0">
                <a:latin typeface="Arial"/>
                <a:cs typeface="Arial"/>
              </a:rPr>
              <a:t>o</a:t>
            </a:r>
            <a:r>
              <a:rPr sz="750" baseline="27777" dirty="0">
                <a:latin typeface="Arial"/>
                <a:cs typeface="Arial"/>
              </a:rPr>
              <a:t>	</a:t>
            </a:r>
            <a:r>
              <a:rPr sz="675" spc="67" baseline="80246" dirty="0">
                <a:latin typeface="Arial"/>
                <a:cs typeface="Arial"/>
              </a:rPr>
              <a:t>a</a:t>
            </a:r>
            <a:r>
              <a:rPr sz="675" baseline="80246" dirty="0">
                <a:latin typeface="Arial"/>
                <a:cs typeface="Arial"/>
              </a:rPr>
              <a:t>	</a:t>
            </a:r>
            <a:r>
              <a:rPr sz="750" spc="-15" baseline="-33333" dirty="0">
                <a:latin typeface="Arial"/>
                <a:cs typeface="Arial"/>
              </a:rPr>
              <a:t>e</a:t>
            </a:r>
            <a:r>
              <a:rPr sz="750" spc="-352" baseline="-33333" dirty="0">
                <a:latin typeface="Arial"/>
                <a:cs typeface="Arial"/>
              </a:rPr>
              <a:t>n</a:t>
            </a:r>
            <a:r>
              <a:rPr sz="500" spc="-10" dirty="0">
                <a:latin typeface="Arial"/>
                <a:cs typeface="Arial"/>
              </a:rPr>
              <a:t>e</a:t>
            </a:r>
            <a:r>
              <a:rPr sz="500" spc="-220" dirty="0">
                <a:latin typeface="Arial"/>
                <a:cs typeface="Arial"/>
              </a:rPr>
              <a:t>z</a:t>
            </a:r>
            <a:r>
              <a:rPr sz="750" spc="-352" baseline="27777" dirty="0">
                <a:latin typeface="Arial"/>
                <a:cs typeface="Arial"/>
              </a:rPr>
              <a:t>u</a:t>
            </a:r>
            <a:r>
              <a:rPr sz="750" spc="-15" baseline="44444" dirty="0">
                <a:latin typeface="Arial"/>
                <a:cs typeface="Arial"/>
              </a:rPr>
              <a:t>e</a:t>
            </a:r>
            <a:r>
              <a:rPr sz="750" spc="-7" baseline="44444" dirty="0">
                <a:latin typeface="Arial"/>
                <a:cs typeface="Arial"/>
              </a:rPr>
              <a:t>l</a:t>
            </a:r>
            <a:r>
              <a:rPr sz="750" spc="15" baseline="44444" dirty="0">
                <a:latin typeface="Arial"/>
                <a:cs typeface="Arial"/>
              </a:rPr>
              <a:t> </a:t>
            </a:r>
            <a:r>
              <a:rPr sz="2250" spc="-1050" baseline="-3703" dirty="0">
                <a:latin typeface="Arial"/>
                <a:cs typeface="Arial"/>
              </a:rPr>
              <a:t>P</a:t>
            </a:r>
            <a:r>
              <a:rPr sz="750" b="1" spc="-37" baseline="22222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750" b="1" baseline="22222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750" spc="-7" baseline="44444" dirty="0">
                <a:latin typeface="Arial"/>
                <a:cs typeface="Arial"/>
              </a:rPr>
              <a:t>a</a:t>
            </a:r>
            <a:r>
              <a:rPr sz="750" spc="-232" baseline="44444" dirty="0">
                <a:latin typeface="Arial"/>
                <a:cs typeface="Arial"/>
              </a:rPr>
              <a:t>l</a:t>
            </a:r>
            <a:r>
              <a:rPr sz="750" spc="-15" baseline="11111" dirty="0">
                <a:latin typeface="Arial"/>
                <a:cs typeface="Arial"/>
              </a:rPr>
              <a:t>C</a:t>
            </a:r>
            <a:r>
              <a:rPr sz="750" baseline="11111" dirty="0">
                <a:latin typeface="Arial"/>
                <a:cs typeface="Arial"/>
              </a:rPr>
              <a:t>  </a:t>
            </a:r>
            <a:r>
              <a:rPr sz="675" spc="37" baseline="67901" dirty="0">
                <a:latin typeface="Arial"/>
                <a:cs typeface="Arial"/>
              </a:rPr>
              <a:t>a</a:t>
            </a:r>
            <a:r>
              <a:rPr sz="675" spc="44" baseline="67901" dirty="0">
                <a:latin typeface="Arial"/>
                <a:cs typeface="Arial"/>
              </a:rPr>
              <a:t>s</a:t>
            </a:r>
            <a:r>
              <a:rPr sz="675" spc="-67" baseline="67901" dirty="0">
                <a:latin typeface="Arial"/>
                <a:cs typeface="Arial"/>
              </a:rPr>
              <a:t> </a:t>
            </a:r>
            <a:r>
              <a:rPr sz="500" spc="-114" dirty="0">
                <a:latin typeface="Arial"/>
                <a:cs typeface="Arial"/>
              </a:rPr>
              <a:t>A</a:t>
            </a:r>
            <a:r>
              <a:rPr sz="750" spc="-195" baseline="5555" dirty="0">
                <a:latin typeface="Arial"/>
                <a:cs typeface="Arial"/>
              </a:rPr>
              <a:t>v</a:t>
            </a:r>
            <a:r>
              <a:rPr sz="750" spc="-15" baseline="11111" dirty="0">
                <a:latin typeface="Arial"/>
                <a:cs typeface="Arial"/>
              </a:rPr>
              <a:t>.</a:t>
            </a:r>
            <a:r>
              <a:rPr sz="750" spc="-120" baseline="11111" dirty="0">
                <a:latin typeface="Arial"/>
                <a:cs typeface="Arial"/>
              </a:rPr>
              <a:t> </a:t>
            </a:r>
            <a:r>
              <a:rPr sz="750" spc="-150" baseline="16666" dirty="0">
                <a:latin typeface="Arial"/>
                <a:cs typeface="Arial"/>
              </a:rPr>
              <a:t>M</a:t>
            </a:r>
            <a:r>
              <a:rPr sz="750" spc="-135" baseline="27777" dirty="0">
                <a:latin typeface="Arial"/>
                <a:cs typeface="Arial"/>
              </a:rPr>
              <a:t>i</a:t>
            </a:r>
            <a:r>
              <a:rPr sz="750" spc="-22" baseline="27777" dirty="0">
                <a:latin typeface="Arial"/>
                <a:cs typeface="Arial"/>
              </a:rPr>
              <a:t>g</a:t>
            </a:r>
            <a:r>
              <a:rPr sz="750" spc="-150" baseline="27777" dirty="0">
                <a:latin typeface="Arial"/>
                <a:cs typeface="Arial"/>
              </a:rPr>
              <a:t>u</a:t>
            </a:r>
            <a:r>
              <a:rPr sz="750" spc="-22" baseline="38888" dirty="0">
                <a:latin typeface="Arial"/>
                <a:cs typeface="Arial"/>
              </a:rPr>
              <a:t>e</a:t>
            </a:r>
            <a:r>
              <a:rPr sz="750" spc="-15" baseline="38888" dirty="0">
                <a:latin typeface="Arial"/>
                <a:cs typeface="Arial"/>
              </a:rPr>
              <a:t>l</a:t>
            </a:r>
            <a:r>
              <a:rPr sz="750" spc="-142" baseline="38888" dirty="0">
                <a:latin typeface="Arial"/>
                <a:cs typeface="Arial"/>
              </a:rPr>
              <a:t> </a:t>
            </a:r>
            <a:r>
              <a:rPr sz="750" spc="-44" baseline="50000" dirty="0">
                <a:latin typeface="Arial"/>
                <a:cs typeface="Arial"/>
              </a:rPr>
              <a:t>G</a:t>
            </a:r>
            <a:endParaRPr sz="750" baseline="50000">
              <a:latin typeface="Arial"/>
              <a:cs typeface="Arial"/>
            </a:endParaRPr>
          </a:p>
          <a:p>
            <a:pPr marL="252729" algn="ctr">
              <a:lnSpc>
                <a:spcPts val="180"/>
              </a:lnSpc>
            </a:pPr>
            <a:r>
              <a:rPr sz="450" spc="25" dirty="0">
                <a:latin typeface="Arial"/>
                <a:cs typeface="Arial"/>
              </a:rPr>
              <a:t>ll</a:t>
            </a:r>
            <a:endParaRPr sz="450">
              <a:latin typeface="Arial"/>
              <a:cs typeface="Arial"/>
            </a:endParaRPr>
          </a:p>
          <a:p>
            <a:pPr marL="1220470">
              <a:lnSpc>
                <a:spcPts val="35"/>
              </a:lnSpc>
              <a:spcBef>
                <a:spcPts val="80"/>
              </a:spcBef>
              <a:tabLst>
                <a:tab pos="1701800" algn="l"/>
                <a:tab pos="2127250" algn="l"/>
                <a:tab pos="2882900" algn="l"/>
                <a:tab pos="3143250" algn="l"/>
                <a:tab pos="3507104" algn="l"/>
              </a:tabLst>
            </a:pPr>
            <a:r>
              <a:rPr sz="450" spc="50" dirty="0">
                <a:latin typeface="Arial"/>
                <a:cs typeface="Arial"/>
              </a:rPr>
              <a:t>C	</a:t>
            </a:r>
            <a:r>
              <a:rPr sz="750" spc="-15" baseline="-33333" dirty="0">
                <a:latin typeface="Arial"/>
                <a:cs typeface="Arial"/>
              </a:rPr>
              <a:t>.    </a:t>
            </a:r>
            <a:r>
              <a:rPr sz="750" spc="44" baseline="-33333" dirty="0">
                <a:latin typeface="Arial"/>
                <a:cs typeface="Arial"/>
              </a:rPr>
              <a:t> </a:t>
            </a:r>
            <a:r>
              <a:rPr sz="750" spc="-142" baseline="5555" dirty="0">
                <a:latin typeface="Arial"/>
                <a:cs typeface="Arial"/>
              </a:rPr>
              <a:t>s</a:t>
            </a:r>
            <a:r>
              <a:rPr sz="750" spc="-142" baseline="11111" dirty="0">
                <a:latin typeface="Arial"/>
                <a:cs typeface="Arial"/>
              </a:rPr>
              <a:t>i</a:t>
            </a:r>
            <a:r>
              <a:rPr sz="750" spc="-142" baseline="16666" dirty="0">
                <a:latin typeface="Arial"/>
                <a:cs typeface="Arial"/>
              </a:rPr>
              <a:t>l	</a:t>
            </a:r>
            <a:r>
              <a:rPr sz="450" spc="45" dirty="0">
                <a:latin typeface="Arial"/>
                <a:cs typeface="Arial"/>
              </a:rPr>
              <a:t>2 </a:t>
            </a:r>
            <a:r>
              <a:rPr sz="450" spc="155" dirty="0">
                <a:latin typeface="Arial"/>
                <a:cs typeface="Arial"/>
              </a:rPr>
              <a:t> </a:t>
            </a:r>
            <a:r>
              <a:rPr sz="750" baseline="-27777" dirty="0">
                <a:latin typeface="Arial"/>
                <a:cs typeface="Arial"/>
              </a:rPr>
              <a:t>rra	</a:t>
            </a:r>
            <a:r>
              <a:rPr sz="675" spc="67" baseline="-18518" dirty="0">
                <a:latin typeface="Arial"/>
                <a:cs typeface="Arial"/>
              </a:rPr>
              <a:t>he	</a:t>
            </a:r>
            <a:r>
              <a:rPr sz="750" spc="-7" baseline="22222" dirty="0">
                <a:latin typeface="Arial"/>
                <a:cs typeface="Arial"/>
              </a:rPr>
              <a:t>as	</a:t>
            </a:r>
            <a:r>
              <a:rPr sz="500" spc="-45" dirty="0">
                <a:latin typeface="Arial"/>
                <a:cs typeface="Arial"/>
              </a:rPr>
              <a:t>So</a:t>
            </a:r>
            <a:r>
              <a:rPr sz="750" spc="-67" baseline="16666" dirty="0">
                <a:latin typeface="Arial"/>
                <a:cs typeface="Arial"/>
              </a:rPr>
              <a:t>l</a:t>
            </a:r>
            <a:endParaRPr sz="750" baseline="16666">
              <a:latin typeface="Arial"/>
              <a:cs typeface="Arial"/>
            </a:endParaRPr>
          </a:p>
          <a:p>
            <a:pPr marL="262890" algn="ctr">
              <a:lnSpc>
                <a:spcPts val="120"/>
              </a:lnSpc>
            </a:pPr>
            <a:r>
              <a:rPr sz="450" spc="45" dirty="0">
                <a:latin typeface="Arial"/>
                <a:cs typeface="Arial"/>
              </a:rPr>
              <a:t>e</a:t>
            </a:r>
            <a:endParaRPr sz="450">
              <a:latin typeface="Arial"/>
              <a:cs typeface="Arial"/>
            </a:endParaRPr>
          </a:p>
          <a:p>
            <a:pPr marL="1237615">
              <a:lnSpc>
                <a:spcPts val="550"/>
              </a:lnSpc>
              <a:spcBef>
                <a:spcPts val="165"/>
              </a:spcBef>
              <a:tabLst>
                <a:tab pos="1642745" algn="l"/>
                <a:tab pos="2203450" algn="l"/>
                <a:tab pos="2986405" algn="l"/>
              </a:tabLst>
            </a:pPr>
            <a:r>
              <a:rPr sz="675" spc="37" baseline="-6172" dirty="0">
                <a:latin typeface="Arial"/>
                <a:cs typeface="Arial"/>
              </a:rPr>
              <a:t>a.	</a:t>
            </a:r>
            <a:r>
              <a:rPr sz="750" spc="-150" baseline="-22222" dirty="0">
                <a:latin typeface="Arial"/>
                <a:cs typeface="Arial"/>
              </a:rPr>
              <a:t>A</a:t>
            </a:r>
            <a:r>
              <a:rPr sz="750" spc="-150" baseline="-11111" dirty="0">
                <a:latin typeface="Arial"/>
                <a:cs typeface="Arial"/>
              </a:rPr>
              <a:t>v  </a:t>
            </a:r>
            <a:r>
              <a:rPr sz="750" spc="-22" baseline="5555" dirty="0">
                <a:latin typeface="Arial"/>
                <a:cs typeface="Arial"/>
              </a:rPr>
              <a:t>Bra   </a:t>
            </a:r>
            <a:r>
              <a:rPr sz="750" spc="44" baseline="5555" dirty="0">
                <a:latin typeface="Arial"/>
                <a:cs typeface="Arial"/>
              </a:rPr>
              <a:t> </a:t>
            </a:r>
            <a:r>
              <a:rPr sz="675" spc="22" baseline="-6172" dirty="0">
                <a:latin typeface="Arial"/>
                <a:cs typeface="Arial"/>
              </a:rPr>
              <a:t>i	</a:t>
            </a:r>
            <a:r>
              <a:rPr sz="750" spc="7" baseline="-55555" dirty="0">
                <a:latin typeface="Arial"/>
                <a:cs typeface="Arial"/>
              </a:rPr>
              <a:t>Pa    </a:t>
            </a:r>
            <a:r>
              <a:rPr sz="750" spc="75" baseline="-55555" dirty="0">
                <a:latin typeface="Arial"/>
                <a:cs typeface="Arial"/>
              </a:rPr>
              <a:t> </a:t>
            </a:r>
            <a:r>
              <a:rPr sz="750" spc="-225" baseline="-22222" dirty="0">
                <a:latin typeface="Arial"/>
                <a:cs typeface="Arial"/>
              </a:rPr>
              <a:t>A</a:t>
            </a:r>
            <a:r>
              <a:rPr sz="750" spc="-225" baseline="-5555" dirty="0">
                <a:latin typeface="Arial"/>
                <a:cs typeface="Arial"/>
              </a:rPr>
              <a:t>v</a:t>
            </a:r>
            <a:r>
              <a:rPr sz="750" spc="-225" baseline="5555" dirty="0">
                <a:latin typeface="Arial"/>
                <a:cs typeface="Arial"/>
              </a:rPr>
              <a:t>.</a:t>
            </a:r>
            <a:r>
              <a:rPr sz="750" spc="-225" baseline="22222" dirty="0">
                <a:latin typeface="Arial"/>
                <a:cs typeface="Arial"/>
              </a:rPr>
              <a:t>V</a:t>
            </a:r>
            <a:r>
              <a:rPr sz="750" spc="930" baseline="22222" dirty="0">
                <a:latin typeface="Arial"/>
                <a:cs typeface="Arial"/>
              </a:rPr>
              <a:t> </a:t>
            </a:r>
            <a:r>
              <a:rPr sz="675" spc="75" baseline="30864" dirty="0">
                <a:latin typeface="Arial"/>
                <a:cs typeface="Arial"/>
              </a:rPr>
              <a:t>A	</a:t>
            </a:r>
            <a:r>
              <a:rPr sz="750" spc="-270" baseline="11111" dirty="0">
                <a:latin typeface="Arial"/>
                <a:cs typeface="Arial"/>
              </a:rPr>
              <a:t>A</a:t>
            </a:r>
            <a:r>
              <a:rPr sz="750" spc="-270" baseline="-11111" dirty="0">
                <a:latin typeface="Arial"/>
                <a:cs typeface="Arial"/>
              </a:rPr>
              <a:t>v</a:t>
            </a:r>
            <a:r>
              <a:rPr sz="750" spc="-270" baseline="-27777" dirty="0">
                <a:latin typeface="Arial"/>
                <a:cs typeface="Arial"/>
              </a:rPr>
              <a:t>.</a:t>
            </a:r>
            <a:r>
              <a:rPr sz="750" spc="1072" baseline="-27777" dirty="0">
                <a:latin typeface="Arial"/>
                <a:cs typeface="Arial"/>
              </a:rPr>
              <a:t> </a:t>
            </a:r>
            <a:r>
              <a:rPr sz="750" spc="-120" baseline="22222" dirty="0">
                <a:latin typeface="Arial"/>
                <a:cs typeface="Arial"/>
              </a:rPr>
              <a:t>t</a:t>
            </a:r>
            <a:r>
              <a:rPr sz="750" spc="-120" baseline="11111" dirty="0">
                <a:latin typeface="Arial"/>
                <a:cs typeface="Arial"/>
              </a:rPr>
              <a:t>i</a:t>
            </a:r>
            <a:r>
              <a:rPr sz="750" spc="-120" baseline="5555" dirty="0">
                <a:latin typeface="Arial"/>
                <a:cs typeface="Arial"/>
              </a:rPr>
              <a:t>ll</a:t>
            </a:r>
            <a:r>
              <a:rPr sz="750" spc="-120" baseline="-11111" dirty="0">
                <a:latin typeface="Arial"/>
                <a:cs typeface="Arial"/>
              </a:rPr>
              <a:t>a     </a:t>
            </a:r>
            <a:r>
              <a:rPr sz="500" spc="-95" dirty="0">
                <a:latin typeface="Arial"/>
                <a:cs typeface="Arial"/>
              </a:rPr>
              <a:t>A</a:t>
            </a:r>
            <a:r>
              <a:rPr sz="750" spc="-142" baseline="5555" dirty="0">
                <a:latin typeface="Arial"/>
                <a:cs typeface="Arial"/>
              </a:rPr>
              <a:t>v</a:t>
            </a:r>
            <a:r>
              <a:rPr sz="750" spc="-142" baseline="11111" dirty="0">
                <a:latin typeface="Arial"/>
                <a:cs typeface="Arial"/>
              </a:rPr>
              <a:t>. </a:t>
            </a:r>
            <a:r>
              <a:rPr sz="750" spc="-22" baseline="16666" dirty="0">
                <a:latin typeface="Arial"/>
                <a:cs typeface="Arial"/>
              </a:rPr>
              <a:t>El      </a:t>
            </a:r>
            <a:r>
              <a:rPr sz="750" spc="82" baseline="16666" dirty="0">
                <a:latin typeface="Arial"/>
                <a:cs typeface="Arial"/>
              </a:rPr>
              <a:t> </a:t>
            </a:r>
            <a:r>
              <a:rPr sz="500" spc="-30" dirty="0">
                <a:latin typeface="Arial"/>
                <a:cs typeface="Arial"/>
              </a:rPr>
              <a:t>Nazca</a:t>
            </a:r>
            <a:endParaRPr sz="500">
              <a:latin typeface="Arial"/>
              <a:cs typeface="Arial"/>
            </a:endParaRPr>
          </a:p>
          <a:p>
            <a:pPr marL="1900555">
              <a:lnSpc>
                <a:spcPts val="490"/>
              </a:lnSpc>
              <a:tabLst>
                <a:tab pos="2657475" algn="l"/>
                <a:tab pos="2863215" algn="l"/>
              </a:tabLst>
            </a:pPr>
            <a:r>
              <a:rPr sz="450" spc="-30" dirty="0">
                <a:latin typeface="Arial"/>
                <a:cs typeface="Arial"/>
              </a:rPr>
              <a:t>i</a:t>
            </a:r>
            <a:r>
              <a:rPr sz="675" spc="-44" baseline="12345" dirty="0">
                <a:latin typeface="Arial"/>
                <a:cs typeface="Arial"/>
              </a:rPr>
              <a:t>n	</a:t>
            </a:r>
            <a:r>
              <a:rPr sz="675" spc="-157" baseline="43209" dirty="0">
                <a:latin typeface="Arial"/>
                <a:cs typeface="Arial"/>
              </a:rPr>
              <a:t>v</a:t>
            </a:r>
            <a:r>
              <a:rPr sz="675" spc="-157" baseline="18518" dirty="0">
                <a:latin typeface="Arial"/>
                <a:cs typeface="Arial"/>
              </a:rPr>
              <a:t>.	</a:t>
            </a:r>
            <a:r>
              <a:rPr sz="675" spc="75" baseline="6172" dirty="0">
                <a:latin typeface="Arial"/>
                <a:cs typeface="Arial"/>
              </a:rPr>
              <a:t>oc</a:t>
            </a:r>
            <a:endParaRPr sz="675" baseline="6172">
              <a:latin typeface="Arial"/>
              <a:cs typeface="Arial"/>
            </a:endParaRPr>
          </a:p>
          <a:p>
            <a:pPr marL="453390" algn="ctr">
              <a:lnSpc>
                <a:spcPts val="225"/>
              </a:lnSpc>
              <a:spcBef>
                <a:spcPts val="5"/>
              </a:spcBef>
              <a:tabLst>
                <a:tab pos="1064895" algn="l"/>
                <a:tab pos="1333500" algn="l"/>
                <a:tab pos="1685289" algn="l"/>
                <a:tab pos="2254885" algn="l"/>
              </a:tabLst>
            </a:pPr>
            <a:r>
              <a:rPr sz="675" spc="75" baseline="80246" dirty="0">
                <a:latin typeface="Arial"/>
                <a:cs typeface="Arial"/>
              </a:rPr>
              <a:t>S	</a:t>
            </a:r>
            <a:r>
              <a:rPr sz="675" spc="52" baseline="30864" dirty="0">
                <a:latin typeface="Arial"/>
                <a:cs typeface="Arial"/>
              </a:rPr>
              <a:t>nd	</a:t>
            </a:r>
            <a:r>
              <a:rPr sz="750" spc="-254" baseline="11111" dirty="0">
                <a:latin typeface="Arial"/>
                <a:cs typeface="Arial"/>
              </a:rPr>
              <a:t>A</a:t>
            </a:r>
            <a:r>
              <a:rPr sz="750" spc="-254" baseline="38888" dirty="0">
                <a:latin typeface="Arial"/>
                <a:cs typeface="Arial"/>
              </a:rPr>
              <a:t>v	</a:t>
            </a:r>
            <a:r>
              <a:rPr sz="750" spc="-15" baseline="22222" dirty="0">
                <a:latin typeface="Arial"/>
                <a:cs typeface="Arial"/>
              </a:rPr>
              <a:t>as    </a:t>
            </a:r>
            <a:r>
              <a:rPr sz="750" spc="22" baseline="22222" dirty="0">
                <a:latin typeface="Arial"/>
                <a:cs typeface="Arial"/>
              </a:rPr>
              <a:t> </a:t>
            </a:r>
            <a:r>
              <a:rPr sz="675" spc="82" baseline="80246" dirty="0">
                <a:latin typeface="Arial"/>
                <a:cs typeface="Arial"/>
              </a:rPr>
              <a:t>D  </a:t>
            </a:r>
            <a:r>
              <a:rPr sz="675" spc="315" baseline="80246" dirty="0">
                <a:latin typeface="Arial"/>
                <a:cs typeface="Arial"/>
              </a:rPr>
              <a:t> </a:t>
            </a:r>
            <a:r>
              <a:rPr sz="450" spc="50" dirty="0">
                <a:latin typeface="Arial"/>
                <a:cs typeface="Arial"/>
              </a:rPr>
              <a:t>ong	</a:t>
            </a:r>
            <a:r>
              <a:rPr sz="750" spc="-172" baseline="94444" dirty="0">
                <a:latin typeface="Arial"/>
                <a:cs typeface="Arial"/>
              </a:rPr>
              <a:t>J</a:t>
            </a:r>
            <a:r>
              <a:rPr sz="750" spc="-172" baseline="77777" dirty="0">
                <a:latin typeface="Arial"/>
                <a:cs typeface="Arial"/>
              </a:rPr>
              <a:t>es</a:t>
            </a:r>
            <a:r>
              <a:rPr sz="750" spc="-172" baseline="44444" dirty="0">
                <a:latin typeface="Arial"/>
                <a:cs typeface="Arial"/>
              </a:rPr>
              <a:t>us</a:t>
            </a:r>
            <a:endParaRPr sz="750" baseline="44444">
              <a:latin typeface="Arial"/>
              <a:cs typeface="Arial"/>
            </a:endParaRPr>
          </a:p>
          <a:p>
            <a:pPr marL="2183130">
              <a:lnSpc>
                <a:spcPts val="90"/>
              </a:lnSpc>
              <a:tabLst>
                <a:tab pos="3442970" algn="l"/>
              </a:tabLst>
            </a:pPr>
            <a:r>
              <a:rPr sz="500" dirty="0">
                <a:latin typeface="Arial"/>
                <a:cs typeface="Arial"/>
              </a:rPr>
              <a:t>.	</a:t>
            </a:r>
            <a:r>
              <a:rPr sz="500" spc="-90" dirty="0">
                <a:latin typeface="Arial"/>
                <a:cs typeface="Arial"/>
              </a:rPr>
              <a:t>r</a:t>
            </a:r>
            <a:r>
              <a:rPr sz="750" spc="-135" baseline="11111" dirty="0">
                <a:latin typeface="Arial"/>
                <a:cs typeface="Arial"/>
              </a:rPr>
              <a:t>a</a:t>
            </a:r>
            <a:endParaRPr sz="750" baseline="11111">
              <a:latin typeface="Arial"/>
              <a:cs typeface="Arial"/>
            </a:endParaRPr>
          </a:p>
          <a:p>
            <a:pPr marL="1280795">
              <a:lnSpc>
                <a:spcPts val="320"/>
              </a:lnSpc>
              <a:tabLst>
                <a:tab pos="2442210" algn="l"/>
                <a:tab pos="3373754" algn="l"/>
              </a:tabLst>
            </a:pPr>
            <a:r>
              <a:rPr sz="675" spc="30" baseline="6172" dirty="0">
                <a:latin typeface="Arial"/>
                <a:cs typeface="Arial"/>
              </a:rPr>
              <a:t>al	</a:t>
            </a:r>
            <a:r>
              <a:rPr sz="750" spc="-15" baseline="-33333" dirty="0">
                <a:latin typeface="Arial"/>
                <a:cs typeface="Arial"/>
              </a:rPr>
              <a:t>nc	</a:t>
            </a:r>
            <a:r>
              <a:rPr sz="750" spc="-142" baseline="-16666" dirty="0">
                <a:latin typeface="Arial"/>
                <a:cs typeface="Arial"/>
              </a:rPr>
              <a:t>v</a:t>
            </a:r>
            <a:r>
              <a:rPr sz="500" spc="-95" dirty="0">
                <a:latin typeface="Arial"/>
                <a:cs typeface="Arial"/>
              </a:rPr>
              <a:t>ar</a:t>
            </a:r>
            <a:endParaRPr sz="500">
              <a:latin typeface="Arial"/>
              <a:cs typeface="Arial"/>
            </a:endParaRPr>
          </a:p>
          <a:p>
            <a:pPr marL="1852930">
              <a:lnSpc>
                <a:spcPts val="190"/>
              </a:lnSpc>
              <a:tabLst>
                <a:tab pos="2108200" algn="l"/>
                <a:tab pos="2357755" algn="l"/>
                <a:tab pos="2687320" algn="l"/>
                <a:tab pos="3317875" algn="l"/>
              </a:tabLst>
            </a:pPr>
            <a:r>
              <a:rPr sz="450" spc="35" dirty="0">
                <a:latin typeface="Arial"/>
                <a:cs typeface="Arial"/>
              </a:rPr>
              <a:t>na	</a:t>
            </a:r>
            <a:r>
              <a:rPr sz="500" spc="5" dirty="0">
                <a:latin typeface="Arial"/>
                <a:cs typeface="Arial"/>
              </a:rPr>
              <a:t>e	</a:t>
            </a:r>
            <a:r>
              <a:rPr sz="750" spc="-67" baseline="-16666" dirty="0">
                <a:latin typeface="Arial"/>
                <a:cs typeface="Arial"/>
              </a:rPr>
              <a:t>os</a:t>
            </a:r>
            <a:r>
              <a:rPr sz="750" spc="-67" baseline="22222" dirty="0">
                <a:latin typeface="Arial"/>
                <a:cs typeface="Arial"/>
              </a:rPr>
              <a:t>I	</a:t>
            </a:r>
            <a:r>
              <a:rPr sz="675" spc="-179" baseline="74074" dirty="0">
                <a:latin typeface="Arial"/>
                <a:cs typeface="Arial"/>
              </a:rPr>
              <a:t>o</a:t>
            </a:r>
            <a:r>
              <a:rPr sz="675" spc="-179" baseline="37037" dirty="0">
                <a:latin typeface="Arial"/>
                <a:cs typeface="Arial"/>
              </a:rPr>
              <a:t>l                                                                                                            </a:t>
            </a:r>
            <a:r>
              <a:rPr sz="675" spc="37" baseline="18518" dirty="0">
                <a:latin typeface="Arial"/>
                <a:cs typeface="Arial"/>
              </a:rPr>
              <a:t>r</a:t>
            </a:r>
            <a:r>
              <a:rPr sz="675" spc="-52" baseline="18518" dirty="0">
                <a:latin typeface="Arial"/>
                <a:cs typeface="Arial"/>
              </a:rPr>
              <a:t> </a:t>
            </a:r>
            <a:r>
              <a:rPr sz="675" spc="75" baseline="12345" dirty="0">
                <a:latin typeface="Arial"/>
                <a:cs typeface="Arial"/>
              </a:rPr>
              <a:t>A  </a:t>
            </a:r>
            <a:r>
              <a:rPr sz="675" spc="120" baseline="12345" dirty="0">
                <a:latin typeface="Arial"/>
                <a:cs typeface="Arial"/>
              </a:rPr>
              <a:t> </a:t>
            </a:r>
            <a:r>
              <a:rPr sz="750" spc="-254" baseline="38888" dirty="0">
                <a:latin typeface="Arial"/>
                <a:cs typeface="Arial"/>
              </a:rPr>
              <a:t>A</a:t>
            </a:r>
            <a:r>
              <a:rPr sz="750" spc="-254" baseline="11111" dirty="0">
                <a:latin typeface="Arial"/>
                <a:cs typeface="Arial"/>
              </a:rPr>
              <a:t>v	</a:t>
            </a:r>
            <a:r>
              <a:rPr sz="750" spc="-30" baseline="11111" dirty="0">
                <a:latin typeface="Arial"/>
                <a:cs typeface="Arial"/>
              </a:rPr>
              <a:t>ue</a:t>
            </a:r>
            <a:endParaRPr sz="750" baseline="11111">
              <a:latin typeface="Arial"/>
              <a:cs typeface="Arial"/>
            </a:endParaRPr>
          </a:p>
          <a:p>
            <a:pPr marL="1299845">
              <a:lnSpc>
                <a:spcPts val="155"/>
              </a:lnSpc>
              <a:tabLst>
                <a:tab pos="1833880" algn="l"/>
                <a:tab pos="2086610" algn="l"/>
                <a:tab pos="2701290" algn="l"/>
                <a:tab pos="3279140" algn="l"/>
              </a:tabLst>
            </a:pPr>
            <a:r>
              <a:rPr sz="675" spc="44" baseline="6172" dirty="0">
                <a:latin typeface="Arial"/>
                <a:cs typeface="Arial"/>
              </a:rPr>
              <a:t>av	</a:t>
            </a:r>
            <a:r>
              <a:rPr sz="675" spc="37" baseline="-80246" dirty="0">
                <a:latin typeface="Arial"/>
                <a:cs typeface="Arial"/>
              </a:rPr>
              <a:t>er	</a:t>
            </a:r>
            <a:r>
              <a:rPr sz="750" spc="-127" baseline="-50000" dirty="0">
                <a:latin typeface="Arial"/>
                <a:cs typeface="Arial"/>
              </a:rPr>
              <a:t>r</a:t>
            </a:r>
            <a:r>
              <a:rPr sz="750" spc="-127" baseline="-33333" dirty="0">
                <a:latin typeface="Arial"/>
                <a:cs typeface="Arial"/>
              </a:rPr>
              <a:t>t	</a:t>
            </a:r>
            <a:r>
              <a:rPr sz="450" spc="30" dirty="0">
                <a:latin typeface="Arial"/>
                <a:cs typeface="Arial"/>
              </a:rPr>
              <a:t>or  </a:t>
            </a:r>
            <a:r>
              <a:rPr sz="675" spc="60" baseline="-43209" dirty="0">
                <a:latin typeface="Arial"/>
                <a:cs typeface="Arial"/>
              </a:rPr>
              <a:t>o</a:t>
            </a:r>
            <a:r>
              <a:rPr sz="675" spc="232" baseline="-43209" dirty="0">
                <a:latin typeface="Arial"/>
                <a:cs typeface="Arial"/>
              </a:rPr>
              <a:t> </a:t>
            </a:r>
            <a:r>
              <a:rPr sz="675" spc="52" baseline="-49382" dirty="0">
                <a:latin typeface="Arial"/>
                <a:cs typeface="Arial"/>
              </a:rPr>
              <a:t>v   </a:t>
            </a:r>
            <a:r>
              <a:rPr sz="675" spc="254" baseline="-49382" dirty="0">
                <a:latin typeface="Arial"/>
                <a:cs typeface="Arial"/>
              </a:rPr>
              <a:t> </a:t>
            </a:r>
            <a:r>
              <a:rPr sz="750" baseline="-27777" dirty="0">
                <a:latin typeface="Arial"/>
                <a:cs typeface="Arial"/>
              </a:rPr>
              <a:t>.	</a:t>
            </a:r>
            <a:r>
              <a:rPr sz="750" spc="-22" baseline="-33333" dirty="0">
                <a:latin typeface="Arial"/>
                <a:cs typeface="Arial"/>
              </a:rPr>
              <a:t>G</a:t>
            </a:r>
            <a:endParaRPr sz="750" baseline="-33333">
              <a:latin typeface="Arial"/>
              <a:cs typeface="Arial"/>
            </a:endParaRPr>
          </a:p>
          <a:p>
            <a:pPr marL="1325880">
              <a:lnSpc>
                <a:spcPts val="45"/>
              </a:lnSpc>
              <a:tabLst>
                <a:tab pos="1821180" algn="l"/>
                <a:tab pos="2245360" algn="l"/>
                <a:tab pos="2717165" algn="l"/>
              </a:tabLst>
            </a:pPr>
            <a:r>
              <a:rPr sz="675" spc="-172" baseline="6172" dirty="0">
                <a:latin typeface="Arial"/>
                <a:cs typeface="Arial"/>
              </a:rPr>
              <a:t>e</a:t>
            </a:r>
            <a:r>
              <a:rPr sz="675" spc="-172" baseline="-30864" dirty="0">
                <a:latin typeface="Arial"/>
                <a:cs typeface="Arial"/>
              </a:rPr>
              <a:t>r	</a:t>
            </a:r>
            <a:r>
              <a:rPr sz="675" spc="67" baseline="-55555" dirty="0">
                <a:latin typeface="Arial"/>
                <a:cs typeface="Arial"/>
              </a:rPr>
              <a:t>F	</a:t>
            </a:r>
            <a:r>
              <a:rPr sz="750" spc="-240" baseline="-44444" dirty="0">
                <a:latin typeface="Arial"/>
                <a:cs typeface="Arial"/>
              </a:rPr>
              <a:t>A</a:t>
            </a:r>
            <a:r>
              <a:rPr sz="750" spc="-240" baseline="-27777" dirty="0">
                <a:latin typeface="Arial"/>
                <a:cs typeface="Arial"/>
              </a:rPr>
              <a:t>v</a:t>
            </a:r>
            <a:r>
              <a:rPr sz="750" spc="-240" baseline="-16666" dirty="0">
                <a:latin typeface="Arial"/>
                <a:cs typeface="Arial"/>
              </a:rPr>
              <a:t>.</a:t>
            </a:r>
            <a:r>
              <a:rPr sz="500" spc="-160" dirty="0">
                <a:latin typeface="Arial"/>
                <a:cs typeface="Arial"/>
              </a:rPr>
              <a:t>L	</a:t>
            </a:r>
            <a:r>
              <a:rPr sz="675" spc="52" baseline="6172" dirty="0">
                <a:latin typeface="Arial"/>
                <a:cs typeface="Arial"/>
              </a:rPr>
              <a:t>es </a:t>
            </a:r>
            <a:r>
              <a:rPr sz="675" spc="75" baseline="-18518" dirty="0">
                <a:latin typeface="Arial"/>
                <a:cs typeface="Arial"/>
              </a:rPr>
              <a:t>P  </a:t>
            </a:r>
            <a:r>
              <a:rPr sz="675" spc="30" baseline="-12345" dirty="0">
                <a:latin typeface="Arial"/>
                <a:cs typeface="Arial"/>
              </a:rPr>
              <a:t>.    </a:t>
            </a:r>
            <a:r>
              <a:rPr sz="675" spc="195" baseline="-12345" dirty="0">
                <a:latin typeface="Arial"/>
                <a:cs typeface="Arial"/>
              </a:rPr>
              <a:t> </a:t>
            </a:r>
            <a:r>
              <a:rPr sz="500" spc="-170" dirty="0">
                <a:latin typeface="Arial"/>
                <a:cs typeface="Arial"/>
              </a:rPr>
              <a:t>K</a:t>
            </a:r>
            <a:r>
              <a:rPr sz="750" spc="-254" baseline="-27777" dirty="0">
                <a:latin typeface="Arial"/>
                <a:cs typeface="Arial"/>
              </a:rPr>
              <a:t>e</a:t>
            </a:r>
            <a:r>
              <a:rPr sz="750" spc="-254" baseline="-33333" dirty="0">
                <a:latin typeface="Arial"/>
                <a:cs typeface="Arial"/>
              </a:rPr>
              <a:t>A</a:t>
            </a:r>
            <a:r>
              <a:rPr sz="750" spc="-254" baseline="-11111" dirty="0">
                <a:latin typeface="Arial"/>
                <a:cs typeface="Arial"/>
              </a:rPr>
              <a:t>v</a:t>
            </a:r>
            <a:r>
              <a:rPr sz="500" spc="-170" dirty="0">
                <a:latin typeface="Arial"/>
                <a:cs typeface="Arial"/>
              </a:rPr>
              <a:t>.</a:t>
            </a:r>
            <a:endParaRPr sz="500">
              <a:latin typeface="Arial"/>
              <a:cs typeface="Arial"/>
            </a:endParaRPr>
          </a:p>
          <a:p>
            <a:pPr marL="1347470">
              <a:lnSpc>
                <a:spcPts val="1045"/>
              </a:lnSpc>
              <a:tabLst>
                <a:tab pos="2021205" algn="l"/>
                <a:tab pos="2351405" algn="l"/>
                <a:tab pos="2939415" algn="l"/>
                <a:tab pos="3149600" algn="l"/>
              </a:tabLst>
            </a:pPr>
            <a:r>
              <a:rPr sz="450" spc="-400" dirty="0">
                <a:latin typeface="Arial"/>
                <a:cs typeface="Arial"/>
              </a:rPr>
              <a:t>r</a:t>
            </a:r>
            <a:r>
              <a:rPr sz="675" spc="52" baseline="-18518" dirty="0">
                <a:latin typeface="Arial"/>
                <a:cs typeface="Arial"/>
              </a:rPr>
              <a:t>y</a:t>
            </a:r>
            <a:r>
              <a:rPr sz="675" baseline="-18518" dirty="0">
                <a:latin typeface="Arial"/>
                <a:cs typeface="Arial"/>
              </a:rPr>
              <a:t>	</a:t>
            </a:r>
            <a:r>
              <a:rPr sz="750" spc="-547" baseline="-33333" dirty="0">
                <a:latin typeface="Arial"/>
                <a:cs typeface="Arial"/>
              </a:rPr>
              <a:t>U</a:t>
            </a:r>
            <a:r>
              <a:rPr sz="500" spc="-5" dirty="0">
                <a:latin typeface="Arial"/>
                <a:cs typeface="Arial"/>
              </a:rPr>
              <a:t>g</a:t>
            </a:r>
            <a:r>
              <a:rPr sz="500" spc="5" dirty="0">
                <a:latin typeface="Arial"/>
                <a:cs typeface="Arial"/>
              </a:rPr>
              <a:t>a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675" spc="7" baseline="-30864" dirty="0">
                <a:latin typeface="Arial"/>
                <a:cs typeface="Arial"/>
              </a:rPr>
              <a:t>C</a:t>
            </a:r>
            <a:r>
              <a:rPr sz="675" baseline="-30864" dirty="0">
                <a:latin typeface="Arial"/>
                <a:cs typeface="Arial"/>
              </a:rPr>
              <a:t>  </a:t>
            </a:r>
            <a:r>
              <a:rPr sz="675" spc="-30" baseline="-30864" dirty="0">
                <a:latin typeface="Arial"/>
                <a:cs typeface="Arial"/>
              </a:rPr>
              <a:t> </a:t>
            </a:r>
            <a:r>
              <a:rPr sz="2250" spc="-1050" baseline="-11111" dirty="0">
                <a:latin typeface="Arial"/>
                <a:cs typeface="Arial"/>
              </a:rPr>
              <a:t>P</a:t>
            </a: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5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675" spc="44" baseline="6172" dirty="0">
                <a:latin typeface="Arial"/>
                <a:cs typeface="Arial"/>
              </a:rPr>
              <a:t>Pi</a:t>
            </a:r>
            <a:r>
              <a:rPr sz="675" baseline="6172" dirty="0">
                <a:latin typeface="Arial"/>
                <a:cs typeface="Arial"/>
              </a:rPr>
              <a:t>	</a:t>
            </a:r>
            <a:r>
              <a:rPr sz="750" spc="-15" baseline="-11111" dirty="0">
                <a:latin typeface="Arial"/>
                <a:cs typeface="Arial"/>
              </a:rPr>
              <a:t>ne</a:t>
            </a:r>
            <a:endParaRPr sz="750" baseline="-11111">
              <a:latin typeface="Arial"/>
              <a:cs typeface="Arial"/>
            </a:endParaRPr>
          </a:p>
          <a:p>
            <a:pPr marL="1954530">
              <a:lnSpc>
                <a:spcPts val="35"/>
              </a:lnSpc>
              <a:tabLst>
                <a:tab pos="2376805" algn="l"/>
                <a:tab pos="2961005" algn="l"/>
                <a:tab pos="3192145" algn="l"/>
              </a:tabLst>
            </a:pPr>
            <a:r>
              <a:rPr sz="750" spc="-127" baseline="-61111" dirty="0">
                <a:latin typeface="Arial"/>
                <a:cs typeface="Arial"/>
              </a:rPr>
              <a:t>ns</a:t>
            </a:r>
            <a:r>
              <a:rPr sz="750" spc="-127" baseline="-11111" dirty="0">
                <a:latin typeface="Arial"/>
                <a:cs typeface="Arial"/>
              </a:rPr>
              <a:t>o	</a:t>
            </a:r>
            <a:r>
              <a:rPr sz="450" dirty="0">
                <a:latin typeface="Arial"/>
                <a:cs typeface="Arial"/>
              </a:rPr>
              <a:t>er	</a:t>
            </a:r>
            <a:r>
              <a:rPr sz="675" spc="52" baseline="18518" dirty="0">
                <a:latin typeface="Arial"/>
                <a:cs typeface="Arial"/>
              </a:rPr>
              <a:t>z	</a:t>
            </a:r>
            <a:r>
              <a:rPr sz="750" spc="-15" baseline="5555" dirty="0">
                <a:latin typeface="Arial"/>
                <a:cs typeface="Arial"/>
              </a:rPr>
              <a:t>dy</a:t>
            </a:r>
            <a:endParaRPr sz="750" baseline="5555">
              <a:latin typeface="Arial"/>
              <a:cs typeface="Arial"/>
            </a:endParaRPr>
          </a:p>
          <a:p>
            <a:pPr marL="1229360">
              <a:lnSpc>
                <a:spcPts val="405"/>
              </a:lnSpc>
            </a:pPr>
            <a:r>
              <a:rPr sz="2250" spc="-1050" baseline="-12962" dirty="0">
                <a:latin typeface="Arial"/>
                <a:cs typeface="Arial"/>
              </a:rPr>
              <a:t>P</a:t>
            </a: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500">
              <a:latin typeface="Arial"/>
              <a:cs typeface="Arial"/>
            </a:endParaRPr>
          </a:p>
          <a:p>
            <a:pPr marL="2167255">
              <a:lnSpc>
                <a:spcPts val="5"/>
              </a:lnSpc>
              <a:tabLst>
                <a:tab pos="2972435" algn="l"/>
              </a:tabLst>
            </a:pPr>
            <a:r>
              <a:rPr sz="450" spc="50" dirty="0">
                <a:latin typeface="Arial"/>
                <a:cs typeface="Arial"/>
              </a:rPr>
              <a:t>Z	</a:t>
            </a:r>
            <a:r>
              <a:rPr sz="450" spc="40" dirty="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  <a:p>
            <a:pPr marL="447040" algn="ctr">
              <a:lnSpc>
                <a:spcPts val="305"/>
              </a:lnSpc>
              <a:tabLst>
                <a:tab pos="835025" algn="l"/>
                <a:tab pos="1206500" algn="l"/>
                <a:tab pos="1438275" algn="l"/>
                <a:tab pos="2017395" algn="l"/>
              </a:tabLst>
            </a:pPr>
            <a:r>
              <a:rPr sz="675" spc="82" baseline="-12345" dirty="0">
                <a:latin typeface="Arial"/>
                <a:cs typeface="Arial"/>
              </a:rPr>
              <a:t>A	</a:t>
            </a:r>
            <a:r>
              <a:rPr sz="675" spc="52" baseline="-80246" dirty="0">
                <a:latin typeface="Arial"/>
                <a:cs typeface="Arial"/>
              </a:rPr>
              <a:t>a </a:t>
            </a:r>
            <a:r>
              <a:rPr sz="675" spc="195" baseline="-80246" dirty="0">
                <a:latin typeface="Arial"/>
                <a:cs typeface="Arial"/>
              </a:rPr>
              <a:t> </a:t>
            </a:r>
            <a:r>
              <a:rPr sz="750" spc="-104" baseline="-61111" dirty="0">
                <a:latin typeface="Arial"/>
                <a:cs typeface="Arial"/>
              </a:rPr>
              <a:t>f</a:t>
            </a:r>
            <a:r>
              <a:rPr sz="750" spc="-104" baseline="-44444" dirty="0">
                <a:latin typeface="Arial"/>
                <a:cs typeface="Arial"/>
              </a:rPr>
              <a:t>o	</a:t>
            </a:r>
            <a:r>
              <a:rPr sz="450" spc="45" dirty="0">
                <a:latin typeface="Arial"/>
                <a:cs typeface="Arial"/>
              </a:rPr>
              <a:t>e	</a:t>
            </a:r>
            <a:r>
              <a:rPr sz="450" spc="-75" dirty="0">
                <a:latin typeface="Arial"/>
                <a:cs typeface="Arial"/>
              </a:rPr>
              <a:t>r</a:t>
            </a:r>
            <a:r>
              <a:rPr sz="675" spc="-112" baseline="-18518" dirty="0">
                <a:latin typeface="Arial"/>
                <a:cs typeface="Arial"/>
              </a:rPr>
              <a:t>o	</a:t>
            </a:r>
            <a:r>
              <a:rPr sz="675" spc="44" baseline="6172" dirty="0">
                <a:latin typeface="Arial"/>
                <a:cs typeface="Arial"/>
              </a:rPr>
              <a:t>rro</a:t>
            </a:r>
            <a:endParaRPr sz="675" baseline="6172">
              <a:latin typeface="Arial"/>
              <a:cs typeface="Arial"/>
            </a:endParaRPr>
          </a:p>
          <a:p>
            <a:pPr marL="34290" algn="ctr">
              <a:lnSpc>
                <a:spcPts val="360"/>
              </a:lnSpc>
              <a:tabLst>
                <a:tab pos="389255" algn="l"/>
                <a:tab pos="796925" algn="l"/>
                <a:tab pos="1062355" algn="l"/>
              </a:tabLst>
            </a:pPr>
            <a:r>
              <a:rPr sz="675" spc="60" baseline="-18518" dirty="0">
                <a:latin typeface="Arial"/>
                <a:cs typeface="Arial"/>
              </a:rPr>
              <a:t>v	</a:t>
            </a:r>
            <a:r>
              <a:rPr sz="675" spc="44" baseline="-104938" dirty="0">
                <a:latin typeface="Arial"/>
                <a:cs typeface="Arial"/>
              </a:rPr>
              <a:t>ay</a:t>
            </a:r>
            <a:r>
              <a:rPr sz="675" spc="232" baseline="-104938" dirty="0">
                <a:latin typeface="Arial"/>
                <a:cs typeface="Arial"/>
              </a:rPr>
              <a:t> </a:t>
            </a:r>
            <a:r>
              <a:rPr sz="750" spc="-254" baseline="-72222" dirty="0">
                <a:latin typeface="Arial"/>
                <a:cs typeface="Arial"/>
              </a:rPr>
              <a:t>A</a:t>
            </a:r>
            <a:r>
              <a:rPr sz="750" spc="-254" baseline="-38888" dirty="0">
                <a:latin typeface="Arial"/>
                <a:cs typeface="Arial"/>
              </a:rPr>
              <a:t>l	</a:t>
            </a:r>
            <a:r>
              <a:rPr sz="450" spc="45" dirty="0">
                <a:latin typeface="Arial"/>
                <a:cs typeface="Arial"/>
              </a:rPr>
              <a:t>gar	</a:t>
            </a:r>
            <a:r>
              <a:rPr sz="675" spc="7" baseline="-24691" dirty="0">
                <a:latin typeface="Arial"/>
                <a:cs typeface="Arial"/>
              </a:rPr>
              <a:t>J  </a:t>
            </a:r>
            <a:r>
              <a:rPr sz="675" spc="82" baseline="-24691" dirty="0">
                <a:latin typeface="Arial"/>
                <a:cs typeface="Arial"/>
              </a:rPr>
              <a:t> </a:t>
            </a:r>
            <a:r>
              <a:rPr sz="675" spc="75" baseline="-37037" dirty="0">
                <a:latin typeface="Arial"/>
                <a:cs typeface="Arial"/>
              </a:rPr>
              <a:t>A</a:t>
            </a:r>
            <a:endParaRPr sz="675" baseline="-37037">
              <a:latin typeface="Arial"/>
              <a:cs typeface="Arial"/>
            </a:endParaRPr>
          </a:p>
          <a:p>
            <a:pPr marR="67310" algn="ctr">
              <a:lnSpc>
                <a:spcPts val="430"/>
              </a:lnSpc>
              <a:tabLst>
                <a:tab pos="1042669" algn="l"/>
              </a:tabLst>
            </a:pPr>
            <a:r>
              <a:rPr sz="675" spc="30" baseline="6172" dirty="0">
                <a:latin typeface="Arial"/>
                <a:cs typeface="Arial"/>
              </a:rPr>
              <a:t>.	</a:t>
            </a:r>
            <a:r>
              <a:rPr sz="450" spc="-10" dirty="0">
                <a:latin typeface="Arial"/>
                <a:cs typeface="Arial"/>
              </a:rPr>
              <a:t>ul</a:t>
            </a:r>
            <a:endParaRPr sz="450">
              <a:latin typeface="Arial"/>
              <a:cs typeface="Arial"/>
            </a:endParaRPr>
          </a:p>
          <a:p>
            <a:pPr marL="501650" algn="ctr">
              <a:lnSpc>
                <a:spcPts val="484"/>
              </a:lnSpc>
              <a:tabLst>
                <a:tab pos="1026160" algn="l"/>
                <a:tab pos="1224280" algn="l"/>
              </a:tabLst>
            </a:pPr>
            <a:r>
              <a:rPr sz="500" dirty="0">
                <a:latin typeface="Arial"/>
                <a:cs typeface="Arial"/>
              </a:rPr>
              <a:t>.	</a:t>
            </a:r>
            <a:r>
              <a:rPr sz="675" baseline="660493" dirty="0">
                <a:latin typeface="Arial"/>
                <a:cs typeface="Arial"/>
              </a:rPr>
              <a:t>		</a:t>
            </a:r>
            <a:r>
              <a:rPr sz="675" spc="-157" baseline="30864" dirty="0">
                <a:latin typeface="Arial"/>
                <a:cs typeface="Arial"/>
              </a:rPr>
              <a:t>v</a:t>
            </a:r>
            <a:r>
              <a:rPr sz="675" spc="-157" baseline="6172" dirty="0">
                <a:latin typeface="Arial"/>
                <a:cs typeface="Arial"/>
              </a:rPr>
              <a:t>.</a:t>
            </a:r>
            <a:endParaRPr sz="675" baseline="6172">
              <a:latin typeface="Arial"/>
              <a:cs typeface="Arial"/>
            </a:endParaRPr>
          </a:p>
          <a:p>
            <a:pPr marL="1431925" indent="-189230">
              <a:lnSpc>
                <a:spcPts val="105"/>
              </a:lnSpc>
              <a:tabLst>
                <a:tab pos="1744345" algn="l"/>
                <a:tab pos="2202815" algn="l"/>
                <a:tab pos="2493010" algn="l"/>
                <a:tab pos="3086100" algn="l"/>
              </a:tabLst>
            </a:pPr>
            <a:r>
              <a:rPr sz="675" spc="82" baseline="67901" dirty="0">
                <a:latin typeface="Arial"/>
                <a:cs typeface="Arial"/>
              </a:rPr>
              <a:t>C   </a:t>
            </a:r>
            <a:r>
              <a:rPr sz="675" spc="307" baseline="67901" dirty="0">
                <a:latin typeface="Arial"/>
                <a:cs typeface="Arial"/>
              </a:rPr>
              <a:t> </a:t>
            </a:r>
            <a:r>
              <a:rPr sz="675" spc="89" baseline="86419" dirty="0">
                <a:latin typeface="Arial"/>
                <a:cs typeface="Arial"/>
              </a:rPr>
              <a:t>H	</a:t>
            </a:r>
            <a:r>
              <a:rPr sz="450" spc="30" dirty="0">
                <a:latin typeface="Arial"/>
                <a:cs typeface="Arial"/>
              </a:rPr>
              <a:t>ab</a:t>
            </a:r>
            <a:r>
              <a:rPr sz="450" spc="-50" dirty="0">
                <a:latin typeface="Arial"/>
                <a:cs typeface="Arial"/>
              </a:rPr>
              <a:t> </a:t>
            </a:r>
            <a:r>
              <a:rPr sz="750" spc="7" baseline="11111" dirty="0">
                <a:latin typeface="Arial"/>
                <a:cs typeface="Arial"/>
              </a:rPr>
              <a:t>A	</a:t>
            </a:r>
            <a:r>
              <a:rPr sz="675" spc="37" baseline="80246" dirty="0">
                <a:latin typeface="Arial"/>
                <a:cs typeface="Arial"/>
              </a:rPr>
              <a:t>r	</a:t>
            </a:r>
            <a:r>
              <a:rPr sz="675" baseline="80246" dirty="0">
                <a:latin typeface="Arial"/>
                <a:cs typeface="Arial"/>
              </a:rPr>
              <a:t>i	</a:t>
            </a:r>
            <a:r>
              <a:rPr sz="675" spc="60" baseline="80246" dirty="0">
                <a:latin typeface="Arial"/>
                <a:cs typeface="Arial"/>
              </a:rPr>
              <a:t>A</a:t>
            </a:r>
            <a:endParaRPr sz="675" baseline="80246">
              <a:latin typeface="Arial"/>
              <a:cs typeface="Arial"/>
            </a:endParaRPr>
          </a:p>
          <a:p>
            <a:pPr marL="568960" algn="ctr">
              <a:lnSpc>
                <a:spcPts val="65"/>
              </a:lnSpc>
              <a:tabLst>
                <a:tab pos="996315" algn="l"/>
                <a:tab pos="1344295" algn="l"/>
                <a:tab pos="1753235" algn="l"/>
                <a:tab pos="2242820" algn="l"/>
              </a:tabLst>
            </a:pPr>
            <a:r>
              <a:rPr sz="675" spc="22" baseline="6172" dirty="0">
                <a:latin typeface="Arial"/>
                <a:cs typeface="Arial"/>
              </a:rPr>
              <a:t>i	</a:t>
            </a:r>
            <a:r>
              <a:rPr sz="750" spc="7" baseline="5555" dirty="0">
                <a:latin typeface="Arial"/>
                <a:cs typeface="Arial"/>
              </a:rPr>
              <a:t>v	</a:t>
            </a:r>
            <a:r>
              <a:rPr sz="675" spc="67" baseline="18518" dirty="0">
                <a:latin typeface="Arial"/>
                <a:cs typeface="Arial"/>
              </a:rPr>
              <a:t>a	</a:t>
            </a:r>
            <a:r>
              <a:rPr sz="450" spc="50" dirty="0">
                <a:latin typeface="Arial"/>
                <a:cs typeface="Arial"/>
              </a:rPr>
              <a:t>S	</a:t>
            </a:r>
            <a:r>
              <a:rPr sz="675" spc="-22" baseline="12345" dirty="0">
                <a:latin typeface="Arial"/>
                <a:cs typeface="Arial"/>
              </a:rPr>
              <a:t>v.</a:t>
            </a:r>
            <a:endParaRPr sz="675" baseline="12345">
              <a:latin typeface="Arial"/>
              <a:cs typeface="Arial"/>
            </a:endParaRPr>
          </a:p>
          <a:p>
            <a:pPr marL="1259840">
              <a:lnSpc>
                <a:spcPts val="125"/>
              </a:lnSpc>
              <a:tabLst>
                <a:tab pos="1721485" algn="l"/>
                <a:tab pos="2218690" algn="l"/>
                <a:tab pos="2550795" algn="l"/>
              </a:tabLst>
            </a:pPr>
            <a:r>
              <a:rPr sz="450" spc="-120" dirty="0">
                <a:latin typeface="Arial"/>
                <a:cs typeface="Arial"/>
              </a:rPr>
              <a:t>a</a:t>
            </a:r>
            <a:r>
              <a:rPr sz="675" spc="-179" baseline="-30864" dirty="0">
                <a:latin typeface="Arial"/>
                <a:cs typeface="Arial"/>
              </a:rPr>
              <a:t>.                                                                                                                                                           </a:t>
            </a:r>
            <a:r>
              <a:rPr sz="450" spc="45" dirty="0">
                <a:latin typeface="Arial"/>
                <a:cs typeface="Arial"/>
              </a:rPr>
              <a:t>p	</a:t>
            </a:r>
            <a:r>
              <a:rPr sz="675" spc="-202" baseline="-74074" dirty="0">
                <a:latin typeface="Arial"/>
                <a:cs typeface="Arial"/>
              </a:rPr>
              <a:t>T</a:t>
            </a:r>
            <a:r>
              <a:rPr sz="675" spc="-202" baseline="-37037" dirty="0">
                <a:latin typeface="Arial"/>
                <a:cs typeface="Arial"/>
              </a:rPr>
              <a:t>i	</a:t>
            </a:r>
            <a:r>
              <a:rPr sz="675" spc="82" baseline="-24691" dirty="0">
                <a:latin typeface="Arial"/>
                <a:cs typeface="Arial"/>
              </a:rPr>
              <a:t>B</a:t>
            </a:r>
            <a:r>
              <a:rPr sz="675" spc="82" baseline="-339506" dirty="0">
                <a:latin typeface="Arial"/>
                <a:cs typeface="Arial"/>
              </a:rPr>
              <a:t>	</a:t>
            </a:r>
            <a:r>
              <a:rPr sz="675" spc="22" baseline="-74074" dirty="0">
                <a:latin typeface="Arial"/>
                <a:cs typeface="Arial"/>
              </a:rPr>
              <a:t>i</a:t>
            </a:r>
            <a:endParaRPr sz="675" baseline="-74074">
              <a:latin typeface="Arial"/>
              <a:cs typeface="Arial"/>
            </a:endParaRPr>
          </a:p>
          <a:p>
            <a:pPr marL="1283970">
              <a:lnSpc>
                <a:spcPts val="420"/>
              </a:lnSpc>
              <a:tabLst>
                <a:tab pos="1699260" algn="l"/>
                <a:tab pos="2227580" algn="l"/>
                <a:tab pos="2629535" algn="l"/>
                <a:tab pos="3137535" algn="l"/>
              </a:tabLst>
            </a:pPr>
            <a:r>
              <a:rPr sz="675" spc="75" baseline="-30864" dirty="0">
                <a:latin typeface="Arial"/>
                <a:cs typeface="Arial"/>
              </a:rPr>
              <a:t>A  </a:t>
            </a:r>
            <a:r>
              <a:rPr sz="675" spc="254" baseline="-30864" dirty="0">
                <a:latin typeface="Arial"/>
                <a:cs typeface="Arial"/>
              </a:rPr>
              <a:t> </a:t>
            </a:r>
            <a:r>
              <a:rPr sz="450" spc="25" dirty="0">
                <a:latin typeface="Arial"/>
                <a:cs typeface="Arial"/>
              </a:rPr>
              <a:t>ol	</a:t>
            </a:r>
            <a:r>
              <a:rPr sz="675" spc="52" baseline="-86419" dirty="0">
                <a:latin typeface="Arial"/>
                <a:cs typeface="Arial"/>
              </a:rPr>
              <a:t>a	</a:t>
            </a:r>
            <a:r>
              <a:rPr sz="675" spc="67" baseline="-30864" dirty="0">
                <a:latin typeface="Arial"/>
                <a:cs typeface="Arial"/>
              </a:rPr>
              <a:t>a	</a:t>
            </a:r>
            <a:r>
              <a:rPr sz="675" spc="67" baseline="6172" dirty="0">
                <a:latin typeface="Arial"/>
                <a:cs typeface="Arial"/>
              </a:rPr>
              <a:t>oc	</a:t>
            </a:r>
            <a:r>
              <a:rPr sz="450" spc="-145" dirty="0">
                <a:latin typeface="Arial"/>
                <a:cs typeface="Arial"/>
              </a:rPr>
              <a:t>C</a:t>
            </a:r>
            <a:r>
              <a:rPr sz="675" spc="-217" baseline="-37037" dirty="0">
                <a:latin typeface="Arial"/>
                <a:cs typeface="Arial"/>
              </a:rPr>
              <a:t>o</a:t>
            </a:r>
            <a:endParaRPr sz="675" baseline="-37037">
              <a:latin typeface="Arial"/>
              <a:cs typeface="Arial"/>
            </a:endParaRPr>
          </a:p>
          <a:p>
            <a:pPr marL="1299210">
              <a:lnSpc>
                <a:spcPts val="265"/>
              </a:lnSpc>
              <a:spcBef>
                <a:spcPts val="5"/>
              </a:spcBef>
              <a:tabLst>
                <a:tab pos="1674495" algn="l"/>
                <a:tab pos="2004695" algn="l"/>
                <a:tab pos="2527300" algn="l"/>
                <a:tab pos="3178175" algn="l"/>
              </a:tabLst>
            </a:pPr>
            <a:r>
              <a:rPr sz="675" spc="37" baseline="6172" dirty="0">
                <a:latin typeface="Arial"/>
                <a:cs typeface="Arial"/>
              </a:rPr>
              <a:t>r   </a:t>
            </a:r>
            <a:r>
              <a:rPr sz="675" spc="97" baseline="6172" dirty="0">
                <a:latin typeface="Arial"/>
                <a:cs typeface="Arial"/>
              </a:rPr>
              <a:t> </a:t>
            </a:r>
            <a:r>
              <a:rPr sz="675" spc="30" baseline="6172" dirty="0">
                <a:latin typeface="Arial"/>
                <a:cs typeface="Arial"/>
              </a:rPr>
              <a:t>t	</a:t>
            </a:r>
            <a:r>
              <a:rPr sz="675" spc="-172" baseline="-61728" dirty="0">
                <a:latin typeface="Arial"/>
                <a:cs typeface="Arial"/>
              </a:rPr>
              <a:t>e</a:t>
            </a:r>
            <a:r>
              <a:rPr sz="675" spc="-172" baseline="-30864" dirty="0">
                <a:latin typeface="Arial"/>
                <a:cs typeface="Arial"/>
              </a:rPr>
              <a:t>r	</a:t>
            </a:r>
            <a:r>
              <a:rPr sz="500" spc="-80" dirty="0">
                <a:latin typeface="Arial"/>
                <a:cs typeface="Arial"/>
              </a:rPr>
              <a:t>v</a:t>
            </a:r>
            <a:r>
              <a:rPr sz="750" spc="-120" baseline="-5555" dirty="0">
                <a:latin typeface="Arial"/>
                <a:cs typeface="Arial"/>
              </a:rPr>
              <a:t>.</a:t>
            </a:r>
            <a:r>
              <a:rPr sz="750" spc="-142" baseline="-5555" dirty="0">
                <a:latin typeface="Arial"/>
                <a:cs typeface="Arial"/>
              </a:rPr>
              <a:t> </a:t>
            </a:r>
            <a:r>
              <a:rPr sz="750" spc="-82" baseline="-11111" dirty="0">
                <a:latin typeface="Arial"/>
                <a:cs typeface="Arial"/>
              </a:rPr>
              <a:t>Pa</a:t>
            </a:r>
            <a:r>
              <a:rPr sz="750" spc="-82" baseline="-27777" dirty="0">
                <a:latin typeface="Arial"/>
                <a:cs typeface="Arial"/>
              </a:rPr>
              <a:t>ri</a:t>
            </a:r>
            <a:r>
              <a:rPr sz="750" spc="-82" baseline="-33333" dirty="0">
                <a:latin typeface="Arial"/>
                <a:cs typeface="Arial"/>
              </a:rPr>
              <a:t>s </a:t>
            </a:r>
            <a:r>
              <a:rPr sz="750" spc="-37" baseline="-33333" dirty="0">
                <a:latin typeface="Arial"/>
                <a:cs typeface="Arial"/>
              </a:rPr>
              <a:t> </a:t>
            </a:r>
            <a:r>
              <a:rPr sz="675" spc="30" baseline="6172" dirty="0">
                <a:latin typeface="Arial"/>
                <a:cs typeface="Arial"/>
              </a:rPr>
              <a:t>ll	</a:t>
            </a:r>
            <a:r>
              <a:rPr sz="675" spc="44" baseline="-6172" dirty="0">
                <a:latin typeface="Arial"/>
                <a:cs typeface="Arial"/>
              </a:rPr>
              <a:t>el	</a:t>
            </a:r>
            <a:r>
              <a:rPr sz="450" spc="10" dirty="0">
                <a:latin typeface="Arial"/>
                <a:cs typeface="Arial"/>
              </a:rPr>
              <a:t>l</a:t>
            </a:r>
            <a:endParaRPr sz="450">
              <a:latin typeface="Arial"/>
              <a:cs typeface="Arial"/>
            </a:endParaRPr>
          </a:p>
          <a:p>
            <a:pPr marL="132715" algn="ctr">
              <a:lnSpc>
                <a:spcPts val="110"/>
              </a:lnSpc>
              <a:tabLst>
                <a:tab pos="658495" algn="l"/>
                <a:tab pos="1340485" algn="l"/>
              </a:tabLst>
            </a:pPr>
            <a:r>
              <a:rPr sz="675" spc="22" baseline="12345" dirty="0">
                <a:latin typeface="Arial"/>
                <a:cs typeface="Arial"/>
              </a:rPr>
              <a:t>i	</a:t>
            </a:r>
            <a:r>
              <a:rPr sz="500" spc="-25" dirty="0">
                <a:latin typeface="Arial"/>
                <a:cs typeface="Arial"/>
              </a:rPr>
              <a:t>A	</a:t>
            </a:r>
            <a:r>
              <a:rPr sz="675" spc="75" baseline="6172" dirty="0">
                <a:latin typeface="Arial"/>
                <a:cs typeface="Arial"/>
              </a:rPr>
              <a:t>ab</a:t>
            </a:r>
            <a:endParaRPr sz="675" baseline="6172">
              <a:latin typeface="Arial"/>
              <a:cs typeface="Arial"/>
            </a:endParaRPr>
          </a:p>
          <a:p>
            <a:pPr marL="1306830">
              <a:lnSpc>
                <a:spcPts val="270"/>
              </a:lnSpc>
              <a:tabLst>
                <a:tab pos="2240915" algn="l"/>
                <a:tab pos="2495550" algn="l"/>
                <a:tab pos="3185160" algn="l"/>
              </a:tabLst>
            </a:pPr>
            <a:r>
              <a:rPr sz="675" spc="67" baseline="6172" dirty="0">
                <a:latin typeface="Arial"/>
                <a:cs typeface="Arial"/>
              </a:rPr>
              <a:t>eq </a:t>
            </a:r>
            <a:r>
              <a:rPr sz="675" spc="254" baseline="6172" dirty="0">
                <a:latin typeface="Arial"/>
                <a:cs typeface="Arial"/>
              </a:rPr>
              <a:t> </a:t>
            </a:r>
            <a:r>
              <a:rPr sz="675" spc="67" baseline="6172" dirty="0">
                <a:latin typeface="Arial"/>
                <a:cs typeface="Arial"/>
              </a:rPr>
              <a:t>o	</a:t>
            </a:r>
            <a:r>
              <a:rPr sz="450" spc="50" dirty="0">
                <a:latin typeface="Arial"/>
                <a:cs typeface="Arial"/>
              </a:rPr>
              <a:t>on	</a:t>
            </a:r>
            <a:r>
              <a:rPr sz="675" spc="60" baseline="-49382" dirty="0">
                <a:latin typeface="Arial"/>
                <a:cs typeface="Arial"/>
              </a:rPr>
              <a:t>av	</a:t>
            </a:r>
            <a:r>
              <a:rPr sz="675" spc="-165" baseline="12345" dirty="0">
                <a:latin typeface="Arial"/>
                <a:cs typeface="Arial"/>
              </a:rPr>
              <a:t>o</a:t>
            </a:r>
            <a:r>
              <a:rPr sz="675" spc="-165" baseline="-18518" dirty="0">
                <a:latin typeface="Arial"/>
                <a:cs typeface="Arial"/>
              </a:rPr>
              <a:t>n</a:t>
            </a:r>
            <a:endParaRPr sz="675" baseline="-18518">
              <a:latin typeface="Arial"/>
              <a:cs typeface="Arial"/>
            </a:endParaRPr>
          </a:p>
          <a:p>
            <a:pPr marL="352425" algn="ctr">
              <a:lnSpc>
                <a:spcPts val="480"/>
              </a:lnSpc>
              <a:tabLst>
                <a:tab pos="671195" algn="l"/>
                <a:tab pos="1489075" algn="l"/>
              </a:tabLst>
            </a:pPr>
            <a:r>
              <a:rPr sz="675" spc="44" baseline="-18518" dirty="0">
                <a:latin typeface="Arial"/>
                <a:cs typeface="Arial"/>
              </a:rPr>
              <a:t>ui </a:t>
            </a:r>
            <a:r>
              <a:rPr sz="675" spc="127" baseline="-18518" dirty="0">
                <a:latin typeface="Arial"/>
                <a:cs typeface="Arial"/>
              </a:rPr>
              <a:t> </a:t>
            </a:r>
            <a:r>
              <a:rPr sz="450" spc="55" dirty="0">
                <a:latin typeface="Arial"/>
                <a:cs typeface="Arial"/>
              </a:rPr>
              <a:t>S	</a:t>
            </a:r>
            <a:r>
              <a:rPr sz="675" spc="-179" baseline="-49382" dirty="0">
                <a:latin typeface="Arial"/>
                <a:cs typeface="Arial"/>
              </a:rPr>
              <a:t>e</a:t>
            </a:r>
            <a:r>
              <a:rPr sz="675" spc="-179" baseline="-12345" dirty="0">
                <a:latin typeface="Arial"/>
                <a:cs typeface="Arial"/>
              </a:rPr>
              <a:t>t	</a:t>
            </a:r>
            <a:r>
              <a:rPr sz="675" spc="-172" baseline="-49382" dirty="0">
                <a:latin typeface="Arial"/>
                <a:cs typeface="Arial"/>
              </a:rPr>
              <a:t>a</a:t>
            </a:r>
            <a:r>
              <a:rPr sz="675" spc="-172" baseline="-18518" dirty="0">
                <a:latin typeface="Arial"/>
                <a:cs typeface="Arial"/>
              </a:rPr>
              <a:t>r                                                                                           </a:t>
            </a:r>
            <a:r>
              <a:rPr sz="675" spc="-22" baseline="12345" dirty="0">
                <a:latin typeface="Arial"/>
                <a:cs typeface="Arial"/>
              </a:rPr>
              <a:t>ay</a:t>
            </a:r>
            <a:r>
              <a:rPr sz="500" spc="-15" dirty="0">
                <a:latin typeface="Arial"/>
                <a:cs typeface="Arial"/>
              </a:rPr>
              <a:t>Av.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Caracas</a:t>
            </a:r>
            <a:endParaRPr sz="500">
              <a:latin typeface="Arial"/>
              <a:cs typeface="Arial"/>
            </a:endParaRPr>
          </a:p>
          <a:p>
            <a:pPr marL="291465" algn="ctr">
              <a:lnSpc>
                <a:spcPts val="535"/>
              </a:lnSpc>
              <a:tabLst>
                <a:tab pos="1388745" algn="l"/>
                <a:tab pos="1635125" algn="l"/>
                <a:tab pos="1844039" algn="l"/>
              </a:tabLst>
            </a:pPr>
            <a:r>
              <a:rPr sz="450" spc="45" dirty="0">
                <a:latin typeface="Arial"/>
                <a:cs typeface="Arial"/>
              </a:rPr>
              <a:t>pa</a:t>
            </a:r>
            <a:r>
              <a:rPr sz="450" spc="80" dirty="0">
                <a:latin typeface="Arial"/>
                <a:cs typeface="Arial"/>
              </a:rPr>
              <a:t> </a:t>
            </a:r>
            <a:r>
              <a:rPr sz="675" spc="30" baseline="18518" dirty="0">
                <a:latin typeface="Arial"/>
                <a:cs typeface="Arial"/>
              </a:rPr>
              <a:t>.    </a:t>
            </a:r>
            <a:r>
              <a:rPr sz="675" spc="142" baseline="18518" dirty="0">
                <a:latin typeface="Arial"/>
                <a:cs typeface="Arial"/>
              </a:rPr>
              <a:t> </a:t>
            </a:r>
            <a:r>
              <a:rPr sz="675" spc="-52" baseline="-55555" dirty="0">
                <a:latin typeface="Arial"/>
                <a:cs typeface="Arial"/>
              </a:rPr>
              <a:t>ar</a:t>
            </a:r>
            <a:r>
              <a:rPr sz="450" spc="-35" dirty="0">
                <a:latin typeface="Arial"/>
                <a:cs typeface="Arial"/>
              </a:rPr>
              <a:t>r	</a:t>
            </a:r>
            <a:r>
              <a:rPr sz="675" spc="67" baseline="-24691" dirty="0">
                <a:latin typeface="Arial"/>
                <a:cs typeface="Arial"/>
              </a:rPr>
              <a:t>C	</a:t>
            </a:r>
            <a:r>
              <a:rPr sz="675" spc="60" baseline="6172" dirty="0">
                <a:latin typeface="Arial"/>
                <a:cs typeface="Arial"/>
              </a:rPr>
              <a:t>a	</a:t>
            </a:r>
            <a:r>
              <a:rPr sz="675" spc="60" baseline="-209876" dirty="0">
                <a:latin typeface="Arial"/>
                <a:cs typeface="Arial"/>
              </a:rPr>
              <a:t>	</a:t>
            </a:r>
            <a:r>
              <a:rPr sz="675" spc="67" baseline="-12345" dirty="0">
                <a:latin typeface="Arial"/>
                <a:cs typeface="Arial"/>
              </a:rPr>
              <a:t>1</a:t>
            </a:r>
            <a:endParaRPr sz="675" baseline="-12345">
              <a:latin typeface="Arial"/>
              <a:cs typeface="Arial"/>
            </a:endParaRPr>
          </a:p>
          <a:p>
            <a:pPr marL="1597660">
              <a:lnSpc>
                <a:spcPts val="395"/>
              </a:lnSpc>
              <a:spcBef>
                <a:spcPts val="180"/>
              </a:spcBef>
              <a:tabLst>
                <a:tab pos="2512695" algn="l"/>
                <a:tab pos="2914015" algn="l"/>
              </a:tabLst>
            </a:pPr>
            <a:r>
              <a:rPr sz="450" spc="50" dirty="0">
                <a:latin typeface="Arial"/>
                <a:cs typeface="Arial"/>
              </a:rPr>
              <a:t>C	</a:t>
            </a:r>
            <a:r>
              <a:rPr sz="500" dirty="0">
                <a:latin typeface="Arial"/>
                <a:cs typeface="Arial"/>
              </a:rPr>
              <a:t>ia	</a:t>
            </a:r>
            <a:r>
              <a:rPr sz="675" spc="67" baseline="30864" dirty="0">
                <a:latin typeface="Arial"/>
                <a:cs typeface="Arial"/>
              </a:rPr>
              <a:t>n</a:t>
            </a:r>
            <a:endParaRPr sz="675" baseline="30864">
              <a:latin typeface="Arial"/>
              <a:cs typeface="Arial"/>
            </a:endParaRPr>
          </a:p>
          <a:p>
            <a:pPr marL="2099310">
              <a:lnSpc>
                <a:spcPts val="229"/>
              </a:lnSpc>
              <a:tabLst>
                <a:tab pos="2414905" algn="l"/>
                <a:tab pos="2910205" algn="l"/>
              </a:tabLst>
            </a:pPr>
            <a:r>
              <a:rPr sz="750" spc="7" baseline="11111" dirty="0">
                <a:latin typeface="Arial"/>
                <a:cs typeface="Arial"/>
              </a:rPr>
              <a:t>a	</a:t>
            </a:r>
            <a:r>
              <a:rPr sz="750" spc="-104" baseline="-61111" dirty="0">
                <a:latin typeface="Arial"/>
                <a:cs typeface="Arial"/>
              </a:rPr>
              <a:t>de</a:t>
            </a:r>
            <a:r>
              <a:rPr sz="750" spc="-104" baseline="-16666" dirty="0">
                <a:latin typeface="Arial"/>
                <a:cs typeface="Arial"/>
              </a:rPr>
              <a:t>nc      </a:t>
            </a:r>
            <a:r>
              <a:rPr sz="750" spc="-97" baseline="-16666" dirty="0">
                <a:latin typeface="Arial"/>
                <a:cs typeface="Arial"/>
              </a:rPr>
              <a:t> </a:t>
            </a:r>
            <a:r>
              <a:rPr sz="675" spc="75" baseline="43209" dirty="0">
                <a:latin typeface="Arial"/>
                <a:cs typeface="Arial"/>
              </a:rPr>
              <a:t>A	</a:t>
            </a:r>
            <a:r>
              <a:rPr sz="450" spc="20" dirty="0">
                <a:latin typeface="Arial"/>
                <a:cs typeface="Arial"/>
              </a:rPr>
              <a:t>s/</a:t>
            </a:r>
            <a:endParaRPr sz="450">
              <a:latin typeface="Arial"/>
              <a:cs typeface="Arial"/>
            </a:endParaRPr>
          </a:p>
          <a:p>
            <a:pPr marL="2057400">
              <a:lnSpc>
                <a:spcPts val="430"/>
              </a:lnSpc>
              <a:tabLst>
                <a:tab pos="2628900" algn="l"/>
                <a:tab pos="3364229" algn="l"/>
              </a:tabLst>
            </a:pPr>
            <a:r>
              <a:rPr sz="750" spc="-89" baseline="-16666" dirty="0">
                <a:latin typeface="Arial"/>
                <a:cs typeface="Arial"/>
              </a:rPr>
              <a:t>r</a:t>
            </a:r>
            <a:r>
              <a:rPr sz="500" spc="-60" dirty="0">
                <a:latin typeface="Arial"/>
                <a:cs typeface="Arial"/>
              </a:rPr>
              <a:t>et	</a:t>
            </a:r>
            <a:r>
              <a:rPr sz="675" spc="-157" baseline="37037" dirty="0">
                <a:latin typeface="Arial"/>
                <a:cs typeface="Arial"/>
              </a:rPr>
              <a:t>v</a:t>
            </a:r>
            <a:r>
              <a:rPr sz="675" spc="-157" baseline="12345" dirty="0">
                <a:latin typeface="Arial"/>
                <a:cs typeface="Arial"/>
              </a:rPr>
              <a:t>.	</a:t>
            </a:r>
            <a:r>
              <a:rPr sz="750" spc="7" baseline="-16666" dirty="0">
                <a:latin typeface="Arial"/>
                <a:cs typeface="Arial"/>
              </a:rPr>
              <a:t>A</a:t>
            </a:r>
            <a:endParaRPr sz="750" baseline="-16666">
              <a:latin typeface="Arial"/>
              <a:cs typeface="Arial"/>
            </a:endParaRPr>
          </a:p>
          <a:p>
            <a:pPr marL="1452245" algn="ctr">
              <a:lnSpc>
                <a:spcPts val="380"/>
              </a:lnSpc>
              <a:spcBef>
                <a:spcPts val="125"/>
              </a:spcBef>
              <a:tabLst>
                <a:tab pos="2320925" algn="l"/>
                <a:tab pos="2807970" algn="l"/>
              </a:tabLst>
            </a:pPr>
            <a:r>
              <a:rPr sz="750" spc="7" baseline="27777" dirty="0">
                <a:latin typeface="Arial"/>
                <a:cs typeface="Arial"/>
              </a:rPr>
              <a:t>U	</a:t>
            </a:r>
            <a:r>
              <a:rPr sz="450" spc="25" dirty="0">
                <a:latin typeface="Arial"/>
                <a:cs typeface="Arial"/>
              </a:rPr>
              <a:t>vi	</a:t>
            </a:r>
            <a:r>
              <a:rPr sz="750" spc="-187" baseline="33333" dirty="0">
                <a:latin typeface="Arial"/>
                <a:cs typeface="Arial"/>
              </a:rPr>
              <a:t>v</a:t>
            </a:r>
            <a:r>
              <a:rPr sz="750" spc="-187" baseline="16666" dirty="0">
                <a:latin typeface="Arial"/>
                <a:cs typeface="Arial"/>
              </a:rPr>
              <a:t>.</a:t>
            </a:r>
            <a:endParaRPr sz="750" baseline="16666">
              <a:latin typeface="Arial"/>
              <a:cs typeface="Arial"/>
            </a:endParaRPr>
          </a:p>
          <a:p>
            <a:pPr marL="1744980" algn="ctr">
              <a:lnSpc>
                <a:spcPts val="490"/>
              </a:lnSpc>
              <a:tabLst>
                <a:tab pos="2103120" algn="l"/>
                <a:tab pos="2880360" algn="l"/>
              </a:tabLst>
            </a:pPr>
            <a:r>
              <a:rPr sz="750" spc="-82" baseline="-44444" dirty="0">
                <a:latin typeface="Arial"/>
                <a:cs typeface="Arial"/>
              </a:rPr>
              <a:t>de</a:t>
            </a:r>
            <a:r>
              <a:rPr sz="500" spc="-55" dirty="0">
                <a:latin typeface="Arial"/>
                <a:cs typeface="Arial"/>
              </a:rPr>
              <a:t>pen	</a:t>
            </a:r>
            <a:r>
              <a:rPr sz="675" spc="-89" baseline="80246" dirty="0">
                <a:latin typeface="Arial"/>
                <a:cs typeface="Arial"/>
              </a:rPr>
              <a:t>Sa</a:t>
            </a:r>
            <a:r>
              <a:rPr sz="675" spc="-89" baseline="6172" dirty="0">
                <a:latin typeface="Arial"/>
                <a:cs typeface="Arial"/>
              </a:rPr>
              <a:t>l	</a:t>
            </a:r>
            <a:r>
              <a:rPr sz="750" spc="7" baseline="5555" dirty="0">
                <a:latin typeface="Arial"/>
                <a:cs typeface="Arial"/>
              </a:rPr>
              <a:t>P</a:t>
            </a:r>
            <a:endParaRPr sz="750" baseline="5555">
              <a:latin typeface="Arial"/>
              <a:cs typeface="Arial"/>
            </a:endParaRPr>
          </a:p>
          <a:p>
            <a:pPr marR="1064895" algn="r">
              <a:lnSpc>
                <a:spcPts val="260"/>
              </a:lnSpc>
            </a:pPr>
            <a:r>
              <a:rPr sz="450" spc="45" dirty="0"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  <a:p>
            <a:pPr marL="203835" algn="ctr">
              <a:lnSpc>
                <a:spcPts val="745"/>
              </a:lnSpc>
            </a:pPr>
            <a:r>
              <a:rPr sz="1500" spc="-14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  <a:p>
            <a:pPr marL="1720850" algn="ctr">
              <a:lnSpc>
                <a:spcPts val="95"/>
              </a:lnSpc>
              <a:tabLst>
                <a:tab pos="2141855" algn="l"/>
                <a:tab pos="2916555" algn="l"/>
              </a:tabLst>
            </a:pPr>
            <a:r>
              <a:rPr sz="500" spc="-75" dirty="0">
                <a:latin typeface="Arial"/>
                <a:cs typeface="Arial"/>
              </a:rPr>
              <a:t>I</a:t>
            </a:r>
            <a:r>
              <a:rPr sz="750" spc="-112" baseline="11111" dirty="0">
                <a:latin typeface="Arial"/>
                <a:cs typeface="Arial"/>
              </a:rPr>
              <a:t>n	</a:t>
            </a:r>
            <a:r>
              <a:rPr sz="675" spc="60" baseline="74074" dirty="0">
                <a:latin typeface="Arial"/>
                <a:cs typeface="Arial"/>
              </a:rPr>
              <a:t>a	</a:t>
            </a:r>
            <a:r>
              <a:rPr sz="750" baseline="50000" dirty="0">
                <a:latin typeface="Arial"/>
                <a:cs typeface="Arial"/>
              </a:rPr>
              <a:t>r</a:t>
            </a:r>
            <a:endParaRPr sz="750" baseline="50000">
              <a:latin typeface="Arial"/>
              <a:cs typeface="Arial"/>
            </a:endParaRPr>
          </a:p>
          <a:p>
            <a:pPr marR="476884" algn="r">
              <a:lnSpc>
                <a:spcPts val="155"/>
              </a:lnSpc>
              <a:tabLst>
                <a:tab pos="776605" algn="l"/>
              </a:tabLst>
            </a:pPr>
            <a:r>
              <a:rPr sz="675" spc="60" baseline="12345" dirty="0">
                <a:latin typeface="Arial"/>
                <a:cs typeface="Arial"/>
              </a:rPr>
              <a:t>v	</a:t>
            </a:r>
            <a:r>
              <a:rPr sz="750" spc="-540" baseline="11111" dirty="0">
                <a:latin typeface="Arial"/>
                <a:cs typeface="Arial"/>
              </a:rPr>
              <a:t>i</a:t>
            </a:r>
            <a:r>
              <a:rPr sz="500" spc="-5" dirty="0">
                <a:latin typeface="Arial"/>
                <a:cs typeface="Arial"/>
              </a:rPr>
              <a:t>nc</a:t>
            </a:r>
            <a:endParaRPr sz="500">
              <a:latin typeface="Arial"/>
              <a:cs typeface="Arial"/>
            </a:endParaRPr>
          </a:p>
          <a:p>
            <a:pPr marL="200660" algn="ctr">
              <a:lnSpc>
                <a:spcPts val="55"/>
              </a:lnSpc>
            </a:pPr>
            <a:r>
              <a:rPr sz="500" b="1" spc="-25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  <a:p>
            <a:pPr marR="1271905" algn="r">
              <a:lnSpc>
                <a:spcPts val="130"/>
              </a:lnSpc>
            </a:pPr>
            <a:r>
              <a:rPr sz="450" spc="40" dirty="0">
                <a:latin typeface="Arial"/>
                <a:cs typeface="Arial"/>
              </a:rPr>
              <a:t>e</a:t>
            </a:r>
            <a:endParaRPr sz="450">
              <a:latin typeface="Arial"/>
              <a:cs typeface="Arial"/>
            </a:endParaRPr>
          </a:p>
          <a:p>
            <a:pPr marR="447675" algn="r">
              <a:lnSpc>
                <a:spcPts val="320"/>
              </a:lnSpc>
              <a:tabLst>
                <a:tab pos="805180" algn="l"/>
              </a:tabLst>
            </a:pPr>
            <a:r>
              <a:rPr sz="675" spc="44" baseline="12345" dirty="0">
                <a:latin typeface="Arial"/>
                <a:cs typeface="Arial"/>
              </a:rPr>
              <a:t>rry	</a:t>
            </a:r>
            <a:r>
              <a:rPr sz="750" spc="-555" baseline="11111" dirty="0">
                <a:latin typeface="Arial"/>
                <a:cs typeface="Arial"/>
              </a:rPr>
              <a:t>i</a:t>
            </a:r>
            <a:r>
              <a:rPr sz="500" spc="5" dirty="0">
                <a:latin typeface="Arial"/>
                <a:cs typeface="Arial"/>
              </a:rPr>
              <a:t>p</a:t>
            </a:r>
            <a:endParaRPr sz="500">
              <a:latin typeface="Arial"/>
              <a:cs typeface="Arial"/>
            </a:endParaRPr>
          </a:p>
          <a:p>
            <a:pPr marR="419100" algn="r">
              <a:lnSpc>
                <a:spcPts val="420"/>
              </a:lnSpc>
            </a:pPr>
            <a:r>
              <a:rPr sz="500" spc="-10" dirty="0">
                <a:latin typeface="Arial"/>
                <a:cs typeface="Arial"/>
              </a:rPr>
              <a:t>al</a:t>
            </a:r>
            <a:endParaRPr sz="500">
              <a:latin typeface="Arial"/>
              <a:cs typeface="Arial"/>
            </a:endParaRPr>
          </a:p>
          <a:p>
            <a:pPr marR="653415" algn="r">
              <a:lnSpc>
                <a:spcPts val="475"/>
              </a:lnSpc>
              <a:spcBef>
                <a:spcPts val="484"/>
              </a:spcBef>
              <a:tabLst>
                <a:tab pos="579120" algn="l"/>
              </a:tabLst>
            </a:pPr>
            <a:r>
              <a:rPr sz="675" spc="60" baseline="80246" dirty="0">
                <a:latin typeface="Arial"/>
                <a:cs typeface="Arial"/>
              </a:rPr>
              <a:t>1	</a:t>
            </a:r>
            <a:r>
              <a:rPr sz="450" spc="40" dirty="0">
                <a:latin typeface="Arial"/>
                <a:cs typeface="Arial"/>
              </a:rPr>
              <a:t>al</a:t>
            </a:r>
            <a:endParaRPr sz="450">
              <a:latin typeface="Arial"/>
              <a:cs typeface="Arial"/>
            </a:endParaRPr>
          </a:p>
          <a:p>
            <a:pPr marR="663575" algn="r">
              <a:lnSpc>
                <a:spcPts val="475"/>
              </a:lnSpc>
            </a:pPr>
            <a:r>
              <a:rPr sz="450" spc="40" dirty="0">
                <a:latin typeface="Arial"/>
                <a:cs typeface="Arial"/>
              </a:rPr>
              <a:t>ip</a:t>
            </a:r>
            <a:endParaRPr sz="450">
              <a:latin typeface="Arial"/>
              <a:cs typeface="Arial"/>
            </a:endParaRPr>
          </a:p>
          <a:p>
            <a:pPr marL="3268979" marR="673735" indent="15240">
              <a:lnSpc>
                <a:spcPct val="20500"/>
              </a:lnSpc>
              <a:spcBef>
                <a:spcPts val="445"/>
              </a:spcBef>
            </a:pPr>
            <a:r>
              <a:rPr sz="450" spc="40" dirty="0">
                <a:latin typeface="Arial"/>
                <a:cs typeface="Arial"/>
              </a:rPr>
              <a:t>nc  </a:t>
            </a:r>
            <a:r>
              <a:rPr sz="675" spc="-104" baseline="-18518" dirty="0">
                <a:latin typeface="Arial"/>
                <a:cs typeface="Arial"/>
              </a:rPr>
              <a:t>r</a:t>
            </a:r>
            <a:r>
              <a:rPr sz="450" spc="-70" dirty="0"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  <a:p>
            <a:pPr marR="695325" algn="r">
              <a:lnSpc>
                <a:spcPts val="525"/>
              </a:lnSpc>
            </a:pPr>
            <a:r>
              <a:rPr sz="450" spc="55" dirty="0">
                <a:latin typeface="Arial"/>
                <a:cs typeface="Arial"/>
              </a:rPr>
              <a:t>P</a:t>
            </a:r>
            <a:endParaRPr sz="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9427" y="1392471"/>
            <a:ext cx="4039235" cy="5313680"/>
          </a:xfrm>
          <a:custGeom>
            <a:avLst/>
            <a:gdLst/>
            <a:ahLst/>
            <a:cxnLst/>
            <a:rect l="l" t="t" r="r" b="b"/>
            <a:pathLst>
              <a:path w="4039234" h="5313680">
                <a:moveTo>
                  <a:pt x="0" y="0"/>
                </a:moveTo>
                <a:lnTo>
                  <a:pt x="4038771" y="0"/>
                </a:lnTo>
                <a:lnTo>
                  <a:pt x="4038771" y="5313131"/>
                </a:lnTo>
                <a:lnTo>
                  <a:pt x="0" y="53131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8239" y="4553711"/>
            <a:ext cx="618744" cy="252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4103" y="4553711"/>
            <a:ext cx="399288" cy="252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6607" y="4553711"/>
            <a:ext cx="344424" cy="252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20823" y="4553711"/>
            <a:ext cx="499872" cy="252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43911" y="4553711"/>
            <a:ext cx="344424" cy="2529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4600" y="4553711"/>
            <a:ext cx="271272" cy="252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81655" y="4553711"/>
            <a:ext cx="240792" cy="25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18232" y="4553711"/>
            <a:ext cx="277368" cy="252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91383" y="4553711"/>
            <a:ext cx="240792" cy="252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1544" y="5449823"/>
            <a:ext cx="612648" cy="2621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13503" y="5449823"/>
            <a:ext cx="396239" cy="2621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055" y="5449823"/>
            <a:ext cx="417575" cy="2621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9119" y="5666232"/>
            <a:ext cx="499872" cy="2621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9160" y="5666232"/>
            <a:ext cx="344424" cy="2621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6800" y="5666232"/>
            <a:ext cx="271272" cy="2621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33855" y="5666232"/>
            <a:ext cx="240792" cy="2621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0432" y="5666232"/>
            <a:ext cx="277368" cy="2621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3540" y="2414435"/>
            <a:ext cx="4571365" cy="347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480" indent="-271780">
              <a:lnSpc>
                <a:spcPct val="100000"/>
              </a:lnSpc>
              <a:buFont typeface="Wingdings"/>
              <a:buChar char=""/>
              <a:tabLst>
                <a:tab pos="283845" algn="l"/>
                <a:tab pos="284480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01: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Yura 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parte de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C.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Colorado,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11 rutas</a:t>
            </a:r>
            <a:r>
              <a:rPr sz="1100" spc="1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0066"/>
              </a:buClr>
              <a:buFont typeface="Wingdings"/>
              <a:buChar char=""/>
            </a:pPr>
            <a:endParaRPr sz="850">
              <a:latin typeface="Times New Roman"/>
              <a:cs typeface="Times New Roman"/>
            </a:endParaRPr>
          </a:p>
          <a:p>
            <a:pPr marL="283845" indent="-271145">
              <a:lnSpc>
                <a:spcPct val="100000"/>
              </a:lnSpc>
              <a:buFont typeface="Wingdings"/>
              <a:buChar char=""/>
              <a:tabLst>
                <a:tab pos="283845" algn="l"/>
                <a:tab pos="284480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02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: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Cayma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C.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Colorado,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33 rutas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r>
              <a:rPr sz="1100" spc="1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 marL="283845" indent="-271145">
              <a:lnSpc>
                <a:spcPct val="100000"/>
              </a:lnSpc>
              <a:spcBef>
                <a:spcPts val="625"/>
              </a:spcBef>
              <a:buFont typeface="Wingdings"/>
              <a:buChar char=""/>
              <a:tabLst>
                <a:tab pos="283845" algn="l"/>
                <a:tab pos="284480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</a:t>
            </a:r>
            <a:r>
              <a:rPr sz="1100" b="1" spc="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03:</a:t>
            </a:r>
            <a:r>
              <a:rPr sz="1100" b="1" spc="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A.</a:t>
            </a:r>
            <a:r>
              <a:rPr sz="1100" spc="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S.</a:t>
            </a:r>
            <a:r>
              <a:rPr sz="1100" spc="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Alegre,</a:t>
            </a:r>
            <a:r>
              <a:rPr sz="1100" spc="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</a:t>
            </a:r>
            <a:r>
              <a:rPr sz="1100" spc="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parte</a:t>
            </a:r>
            <a:r>
              <a:rPr sz="1100" spc="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1100" spc="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los</a:t>
            </a:r>
            <a:r>
              <a:rPr sz="1100" spc="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000066"/>
                </a:solidFill>
                <a:latin typeface="Calibri"/>
                <a:cs typeface="Calibri"/>
              </a:rPr>
              <a:t>distritos</a:t>
            </a:r>
            <a:r>
              <a:rPr sz="1100" spc="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1100" spc="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Cayma,</a:t>
            </a:r>
            <a:r>
              <a:rPr sz="1100" spc="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Yanahuara,</a:t>
            </a:r>
            <a:r>
              <a:rPr sz="1100" spc="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</a:t>
            </a:r>
            <a:r>
              <a:rPr sz="1100" spc="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C.</a:t>
            </a:r>
            <a:endParaRPr sz="1100">
              <a:latin typeface="Calibri"/>
              <a:cs typeface="Calibri"/>
            </a:endParaRPr>
          </a:p>
          <a:p>
            <a:pPr marL="283845">
              <a:lnSpc>
                <a:spcPct val="100000"/>
              </a:lnSpc>
              <a:spcBef>
                <a:spcPts val="140"/>
              </a:spcBef>
            </a:pP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Colorado,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100 rutas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r>
              <a:rPr sz="1100" spc="-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 marL="284480" marR="6350" indent="-271145">
              <a:lnSpc>
                <a:spcPct val="129099"/>
              </a:lnSpc>
              <a:spcBef>
                <a:spcPts val="670"/>
              </a:spcBef>
              <a:buFont typeface="Wingdings"/>
              <a:buChar char=""/>
              <a:tabLst>
                <a:tab pos="284480" algn="l"/>
                <a:tab pos="285115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04: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M.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Melgar y los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distritos Miraflores, Paucarpata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J.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L.  Bustamante,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150 rutas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r>
              <a:rPr sz="1100" spc="1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 marL="285115" marR="8890" indent="-271780">
              <a:lnSpc>
                <a:spcPct val="110900"/>
              </a:lnSpc>
              <a:spcBef>
                <a:spcPts val="765"/>
              </a:spcBef>
              <a:buFont typeface="Wingdings"/>
              <a:buChar char=""/>
              <a:tabLst>
                <a:tab pos="284480" algn="l"/>
                <a:tab pos="285115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05: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Socabaya, Sabandia, Characato, Hunter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parte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Paucarpata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J.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L.  Bustamante,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 78 rutas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r>
              <a:rPr sz="1100" spc="-8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 marL="285115" indent="-271780">
              <a:lnSpc>
                <a:spcPct val="100000"/>
              </a:lnSpc>
              <a:spcBef>
                <a:spcPts val="840"/>
              </a:spcBef>
              <a:buFont typeface="Wingdings"/>
              <a:buChar char=""/>
              <a:tabLst>
                <a:tab pos="284480" algn="l"/>
                <a:tab pos="285115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06:  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Tiabaya,  </a:t>
            </a:r>
            <a:r>
              <a:rPr sz="1100" spc="-10" dirty="0">
                <a:solidFill>
                  <a:srgbClr val="000066"/>
                </a:solidFill>
                <a:latin typeface="Calibri"/>
                <a:cs typeface="Calibri"/>
              </a:rPr>
              <a:t>Sachaca  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 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parte  de  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los 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distritos  Yanahuara 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  </a:t>
            </a:r>
            <a:r>
              <a:rPr sz="1100" spc="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C.</a:t>
            </a:r>
            <a:endParaRPr sz="11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  <a:spcBef>
                <a:spcPts val="140"/>
              </a:spcBef>
            </a:pP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Colorado, </a:t>
            </a:r>
            <a:r>
              <a:rPr sz="1100" i="1" spc="5" dirty="0">
                <a:solidFill>
                  <a:srgbClr val="000066"/>
                </a:solidFill>
                <a:latin typeface="Calibri"/>
                <a:cs typeface="Calibri"/>
              </a:rPr>
              <a:t>servido por </a:t>
            </a:r>
            <a:r>
              <a:rPr sz="1100" i="1" spc="-5" dirty="0">
                <a:solidFill>
                  <a:srgbClr val="000066"/>
                </a:solidFill>
                <a:latin typeface="Calibri"/>
                <a:cs typeface="Calibri"/>
              </a:rPr>
              <a:t>40  </a:t>
            </a:r>
            <a:r>
              <a:rPr sz="1100" i="1" dirty="0">
                <a:solidFill>
                  <a:srgbClr val="000066"/>
                </a:solidFill>
                <a:latin typeface="Calibri"/>
                <a:cs typeface="Calibri"/>
              </a:rPr>
              <a:t>rutas de T.P.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el servicio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1100" spc="-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imes New Roman"/>
              <a:cs typeface="Times New Roman"/>
            </a:endParaRPr>
          </a:p>
          <a:p>
            <a:pPr marL="285115" indent="-271145">
              <a:lnSpc>
                <a:spcPct val="100000"/>
              </a:lnSpc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07: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C.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colorado,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servido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1100" spc="5" dirty="0">
                <a:solidFill>
                  <a:srgbClr val="000066"/>
                </a:solidFill>
                <a:latin typeface="Calibri"/>
                <a:cs typeface="Calibri"/>
              </a:rPr>
              <a:t>25        </a:t>
            </a:r>
            <a:r>
              <a:rPr sz="1100" spc="25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rutas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T.P.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el servicio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endParaRPr sz="1100">
              <a:latin typeface="Calibri"/>
              <a:cs typeface="Calibri"/>
            </a:endParaRPr>
          </a:p>
          <a:p>
            <a:pPr marL="285115">
              <a:lnSpc>
                <a:spcPct val="100000"/>
              </a:lnSpc>
              <a:spcBef>
                <a:spcPts val="645"/>
              </a:spcBef>
            </a:pP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taxis.</a:t>
            </a:r>
            <a:endParaRPr sz="1100">
              <a:latin typeface="Calibri"/>
              <a:cs typeface="Calibri"/>
            </a:endParaRPr>
          </a:p>
          <a:p>
            <a:pPr marL="285115" marR="7620" indent="-271145">
              <a:lnSpc>
                <a:spcPct val="129099"/>
              </a:lnSpc>
              <a:spcBef>
                <a:spcPts val="815"/>
              </a:spcBef>
              <a:buFont typeface="Wingdings"/>
              <a:buChar char=""/>
              <a:tabLst>
                <a:tab pos="285115" algn="l"/>
                <a:tab pos="285750" algn="l"/>
              </a:tabLst>
            </a:pPr>
            <a:r>
              <a:rPr sz="1100" b="1" dirty="0">
                <a:solidFill>
                  <a:srgbClr val="000066"/>
                </a:solidFill>
                <a:latin typeface="Calibri"/>
                <a:cs typeface="Calibri"/>
              </a:rPr>
              <a:t>Sector </a:t>
            </a:r>
            <a:r>
              <a:rPr sz="1100" b="1" spc="-5" dirty="0">
                <a:solidFill>
                  <a:srgbClr val="000066"/>
                </a:solidFill>
                <a:latin typeface="Calibri"/>
                <a:cs typeface="Calibri"/>
              </a:rPr>
              <a:t>08: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delimitado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área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del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Cercado de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Arequipa, </a:t>
            </a:r>
            <a:r>
              <a:rPr sz="1100" i="1" spc="-5" dirty="0">
                <a:solidFill>
                  <a:srgbClr val="000066"/>
                </a:solidFill>
                <a:latin typeface="Calibri"/>
                <a:cs typeface="Calibri"/>
              </a:rPr>
              <a:t>servido por </a:t>
            </a:r>
            <a:r>
              <a:rPr sz="1100" i="1" spc="-10" dirty="0">
                <a:solidFill>
                  <a:srgbClr val="000066"/>
                </a:solidFill>
                <a:latin typeface="Calibri"/>
                <a:cs typeface="Calibri"/>
              </a:rPr>
              <a:t>180  </a:t>
            </a:r>
            <a:r>
              <a:rPr sz="1100" i="1" dirty="0">
                <a:solidFill>
                  <a:srgbClr val="000066"/>
                </a:solidFill>
                <a:latin typeface="Calibri"/>
                <a:cs typeface="Calibri"/>
              </a:rPr>
              <a:t>rutas de T.P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.  y </a:t>
            </a:r>
            <a:r>
              <a:rPr sz="1100" spc="-5" dirty="0">
                <a:solidFill>
                  <a:srgbClr val="000066"/>
                </a:solidFill>
                <a:latin typeface="Calibri"/>
                <a:cs typeface="Calibri"/>
              </a:rPr>
              <a:t>por</a:t>
            </a:r>
            <a:r>
              <a:rPr sz="1100" spc="-1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0066"/>
                </a:solidFill>
                <a:latin typeface="Calibri"/>
                <a:cs typeface="Calibri"/>
              </a:rPr>
              <a:t>taxis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5014" y="4590615"/>
            <a:ext cx="5683246" cy="12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5014" y="4281861"/>
            <a:ext cx="1702151" cy="126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5014" y="3959080"/>
            <a:ext cx="647099" cy="1262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5014" y="3650326"/>
            <a:ext cx="1294202" cy="126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75014" y="3327534"/>
            <a:ext cx="661170" cy="126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5014" y="3018792"/>
            <a:ext cx="84400" cy="1262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7966" y="4822175"/>
            <a:ext cx="6063615" cy="0"/>
          </a:xfrm>
          <a:custGeom>
            <a:avLst/>
            <a:gdLst/>
            <a:ahLst/>
            <a:cxnLst/>
            <a:rect l="l" t="t" r="r" b="b"/>
            <a:pathLst>
              <a:path w="6063615">
                <a:moveTo>
                  <a:pt x="0" y="0"/>
                </a:moveTo>
                <a:lnTo>
                  <a:pt x="6063053" y="0"/>
                </a:lnTo>
              </a:path>
            </a:pathLst>
          </a:custGeom>
          <a:ln w="14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7966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0820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3673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06527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9380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18166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1020" y="4822175"/>
            <a:ext cx="0" cy="42545"/>
          </a:xfrm>
          <a:custGeom>
            <a:avLst/>
            <a:gdLst/>
            <a:ahLst/>
            <a:cxnLst/>
            <a:rect l="l" t="t" r="r" b="b"/>
            <a:pathLst>
              <a:path h="42545">
                <a:moveTo>
                  <a:pt x="0" y="0"/>
                </a:moveTo>
                <a:lnTo>
                  <a:pt x="0" y="42102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67966" y="2927550"/>
            <a:ext cx="0" cy="1894839"/>
          </a:xfrm>
          <a:custGeom>
            <a:avLst/>
            <a:gdLst/>
            <a:ahLst/>
            <a:cxnLst/>
            <a:rect l="l" t="t" r="r" b="b"/>
            <a:pathLst>
              <a:path h="1894839">
                <a:moveTo>
                  <a:pt x="0" y="1894625"/>
                </a:moveTo>
                <a:lnTo>
                  <a:pt x="0" y="0"/>
                </a:lnTo>
              </a:path>
            </a:pathLst>
          </a:custGeom>
          <a:ln w="140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48943" y="4546562"/>
            <a:ext cx="21590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45" dirty="0">
                <a:latin typeface="Times New Roman"/>
                <a:cs typeface="Times New Roman"/>
              </a:rPr>
              <a:t>5</a:t>
            </a:r>
            <a:r>
              <a:rPr sz="1450" spc="-5" dirty="0">
                <a:latin typeface="Times New Roman"/>
                <a:cs typeface="Times New Roman"/>
              </a:rPr>
              <a:t>6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1359" y="4229760"/>
            <a:ext cx="21590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45" dirty="0">
                <a:latin typeface="Times New Roman"/>
                <a:cs typeface="Times New Roman"/>
              </a:rPr>
              <a:t>1</a:t>
            </a:r>
            <a:r>
              <a:rPr sz="1450" spc="-5" dirty="0">
                <a:latin typeface="Times New Roman"/>
                <a:cs typeface="Times New Roman"/>
              </a:rPr>
              <a:t>7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7149" y="3912958"/>
            <a:ext cx="11747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latin typeface="Times New Roman"/>
                <a:cs typeface="Times New Roman"/>
              </a:rPr>
              <a:t>6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46246" y="3596157"/>
            <a:ext cx="215900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45" dirty="0">
                <a:latin typeface="Times New Roman"/>
                <a:cs typeface="Times New Roman"/>
              </a:rPr>
              <a:t>1</a:t>
            </a:r>
            <a:r>
              <a:rPr sz="1450" spc="-5" dirty="0">
                <a:latin typeface="Times New Roman"/>
                <a:cs typeface="Times New Roman"/>
              </a:rPr>
              <a:t>3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7627" y="3279356"/>
            <a:ext cx="11747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5" dirty="0">
                <a:latin typeface="Times New Roman"/>
                <a:cs typeface="Times New Roman"/>
              </a:rPr>
              <a:t>7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4112" y="4978272"/>
            <a:ext cx="8699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5" dirty="0"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8210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10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70527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20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82856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30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95174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40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07503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50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19833" y="4978272"/>
            <a:ext cx="22288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spc="-35" dirty="0">
                <a:latin typeface="Arial"/>
                <a:cs typeface="Arial"/>
              </a:rPr>
              <a:t>60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0250" y="2962554"/>
            <a:ext cx="1877060" cy="181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ct val="100000"/>
              </a:lnSpc>
            </a:pPr>
            <a:r>
              <a:rPr sz="2175" b="1" baseline="1915" dirty="0">
                <a:latin typeface="Arial"/>
                <a:cs typeface="Arial"/>
              </a:rPr>
              <a:t>Vehículos </a:t>
            </a:r>
            <a:r>
              <a:rPr sz="2175" b="1" spc="-15" baseline="1915" dirty="0">
                <a:latin typeface="Arial"/>
                <a:cs typeface="Arial"/>
              </a:rPr>
              <a:t>menores</a:t>
            </a:r>
            <a:r>
              <a:rPr sz="2175" b="1" spc="-345" baseline="1915" dirty="0">
                <a:latin typeface="Arial"/>
                <a:cs typeface="Arial"/>
              </a:rPr>
              <a:t> </a:t>
            </a:r>
            <a:r>
              <a:rPr sz="1450" spc="-5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  <a:p>
            <a:pPr marL="471805">
              <a:lnSpc>
                <a:spcPct val="100000"/>
              </a:lnSpc>
              <a:spcBef>
                <a:spcPts val="710"/>
              </a:spcBef>
            </a:pPr>
            <a:r>
              <a:rPr sz="1450" b="1" spc="-15" dirty="0">
                <a:latin typeface="Arial"/>
                <a:cs typeface="Arial"/>
              </a:rPr>
              <a:t>Remolcadores</a:t>
            </a:r>
            <a:endParaRPr sz="1450">
              <a:latin typeface="Arial"/>
              <a:cs typeface="Arial"/>
            </a:endParaRPr>
          </a:p>
          <a:p>
            <a:pPr marL="528320" marR="130810" indent="403225">
              <a:lnSpc>
                <a:spcPct val="143400"/>
              </a:lnSpc>
            </a:pPr>
            <a:r>
              <a:rPr sz="1450" b="1" spc="-25" dirty="0">
                <a:latin typeface="Arial"/>
                <a:cs typeface="Arial"/>
              </a:rPr>
              <a:t>Ó</a:t>
            </a:r>
            <a:r>
              <a:rPr sz="1450" b="1" spc="30" dirty="0">
                <a:latin typeface="Arial"/>
                <a:cs typeface="Arial"/>
              </a:rPr>
              <a:t>m</a:t>
            </a:r>
            <a:r>
              <a:rPr sz="1450" b="1" dirty="0">
                <a:latin typeface="Arial"/>
                <a:cs typeface="Arial"/>
              </a:rPr>
              <a:t>n</a:t>
            </a:r>
            <a:r>
              <a:rPr sz="1450" b="1" spc="30" dirty="0">
                <a:latin typeface="Arial"/>
                <a:cs typeface="Arial"/>
              </a:rPr>
              <a:t>i</a:t>
            </a:r>
            <a:r>
              <a:rPr sz="1450" b="1" dirty="0">
                <a:latin typeface="Arial"/>
                <a:cs typeface="Arial"/>
              </a:rPr>
              <a:t>bu</a:t>
            </a:r>
            <a:r>
              <a:rPr sz="1450" b="1" spc="-5" dirty="0">
                <a:latin typeface="Arial"/>
                <a:cs typeface="Arial"/>
              </a:rPr>
              <a:t>s  Camión&lt;16</a:t>
            </a:r>
            <a:r>
              <a:rPr sz="1450" b="1" spc="-165" dirty="0">
                <a:latin typeface="Arial"/>
                <a:cs typeface="Arial"/>
              </a:rPr>
              <a:t> </a:t>
            </a:r>
            <a:r>
              <a:rPr sz="1450" b="1" spc="-25" dirty="0">
                <a:latin typeface="Arial"/>
                <a:cs typeface="Arial"/>
              </a:rPr>
              <a:t>tn</a:t>
            </a:r>
            <a:endParaRPr sz="1450">
              <a:latin typeface="Arial"/>
              <a:cs typeface="Arial"/>
            </a:endParaRPr>
          </a:p>
          <a:p>
            <a:pPr marL="12700" marR="125730" indent="1050290">
              <a:lnSpc>
                <a:spcPct val="143400"/>
              </a:lnSpc>
            </a:pPr>
            <a:r>
              <a:rPr sz="1450" b="1" spc="-55" dirty="0">
                <a:latin typeface="Arial"/>
                <a:cs typeface="Arial"/>
              </a:rPr>
              <a:t>C</a:t>
            </a:r>
            <a:r>
              <a:rPr sz="1450" b="1" dirty="0">
                <a:latin typeface="Arial"/>
                <a:cs typeface="Arial"/>
              </a:rPr>
              <a:t>o</a:t>
            </a:r>
            <a:r>
              <a:rPr sz="1450" b="1" spc="30" dirty="0">
                <a:latin typeface="Arial"/>
                <a:cs typeface="Arial"/>
              </a:rPr>
              <a:t>m</a:t>
            </a:r>
            <a:r>
              <a:rPr sz="1450" b="1" dirty="0">
                <a:latin typeface="Arial"/>
                <a:cs typeface="Arial"/>
              </a:rPr>
              <a:t>b</a:t>
            </a:r>
            <a:r>
              <a:rPr sz="1450" b="1" spc="30" dirty="0">
                <a:latin typeface="Arial"/>
                <a:cs typeface="Arial"/>
              </a:rPr>
              <a:t>i</a:t>
            </a:r>
            <a:r>
              <a:rPr sz="1450" b="1" spc="-5" dirty="0">
                <a:latin typeface="Arial"/>
                <a:cs typeface="Arial"/>
              </a:rPr>
              <a:t>s  </a:t>
            </a:r>
            <a:r>
              <a:rPr sz="1450" b="1" spc="-20" dirty="0">
                <a:latin typeface="Arial"/>
                <a:cs typeface="Arial"/>
              </a:rPr>
              <a:t>Autos </a:t>
            </a:r>
            <a:r>
              <a:rPr sz="1450" b="1" spc="-5" dirty="0">
                <a:latin typeface="Arial"/>
                <a:cs typeface="Arial"/>
              </a:rPr>
              <a:t>y</a:t>
            </a:r>
            <a:r>
              <a:rPr sz="1450" b="1" spc="-150" dirty="0">
                <a:latin typeface="Arial"/>
                <a:cs typeface="Arial"/>
              </a:rPr>
              <a:t> </a:t>
            </a:r>
            <a:r>
              <a:rPr sz="1450" b="1" spc="-15" dirty="0">
                <a:latin typeface="Arial"/>
                <a:cs typeface="Arial"/>
              </a:rPr>
              <a:t>camionetas</a:t>
            </a:r>
            <a:endParaRPr sz="1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01043" y="5474766"/>
            <a:ext cx="84400" cy="84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67381" y="5355463"/>
            <a:ext cx="464820" cy="309245"/>
          </a:xfrm>
          <a:prstGeom prst="rect">
            <a:avLst/>
          </a:prstGeom>
          <a:ln w="14044">
            <a:solidFill>
              <a:srgbClr val="000000"/>
            </a:solidFill>
          </a:ln>
        </p:spPr>
        <p:txBody>
          <a:bodyPr vert="horz" wrap="square" lIns="0" tIns="55244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434"/>
              </a:spcBef>
            </a:pPr>
            <a:r>
              <a:rPr sz="1300" spc="25" dirty="0">
                <a:latin typeface="Arial"/>
                <a:cs typeface="Arial"/>
              </a:rPr>
              <a:t>%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57527" y="103631"/>
            <a:ext cx="6068568" cy="822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492" rIns="0" bIns="0" rtlCol="0">
            <a:spAutoFit/>
          </a:bodyPr>
          <a:lstStyle/>
          <a:p>
            <a:pPr marL="1011555">
              <a:lnSpc>
                <a:spcPct val="100000"/>
              </a:lnSpc>
            </a:pPr>
            <a:r>
              <a:rPr sz="4000" spc="5" dirty="0"/>
              <a:t>Consumo de</a:t>
            </a:r>
            <a:r>
              <a:rPr sz="4000" spc="-155" dirty="0"/>
              <a:t> </a:t>
            </a:r>
            <a:r>
              <a:rPr sz="4000" dirty="0"/>
              <a:t>Combustible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9901" y="1523174"/>
            <a:ext cx="2190648" cy="9934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72200" y="2590800"/>
            <a:ext cx="2133549" cy="1219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24663" y="3884302"/>
            <a:ext cx="2057209" cy="1144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21552" y="5026152"/>
            <a:ext cx="2292096" cy="1453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616" y="6598919"/>
            <a:ext cx="704088" cy="1828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606" y="6628003"/>
            <a:ext cx="57721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solidFill>
                  <a:srgbClr val="818181"/>
                </a:solidFill>
                <a:latin typeface="Calibri"/>
                <a:cs typeface="Calibri"/>
              </a:rPr>
              <a:t>MARZO</a:t>
            </a:r>
            <a:r>
              <a:rPr sz="800" b="1" spc="-110" dirty="0">
                <a:solidFill>
                  <a:srgbClr val="818181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818181"/>
                </a:solidFill>
                <a:latin typeface="Calibri"/>
                <a:cs typeface="Calibri"/>
              </a:rPr>
              <a:t>2009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9614" y="1045514"/>
            <a:ext cx="87884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>
                <a:solidFill>
                  <a:srgbClr val="818181"/>
                </a:solidFill>
                <a:latin typeface="Calibri"/>
                <a:cs typeface="Calibri"/>
              </a:rPr>
              <a:t>AÑO</a:t>
            </a:r>
            <a:r>
              <a:rPr sz="1600" b="1" spc="-120" dirty="0">
                <a:solidFill>
                  <a:srgbClr val="81818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818181"/>
                </a:solidFill>
                <a:latin typeface="Calibri"/>
                <a:cs typeface="Calibri"/>
              </a:rPr>
              <a:t>2002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2439" y="3688677"/>
            <a:ext cx="878840" cy="267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>
                <a:solidFill>
                  <a:srgbClr val="818181"/>
                </a:solidFill>
                <a:latin typeface="Calibri"/>
                <a:cs typeface="Calibri"/>
              </a:rPr>
              <a:t>AÑO</a:t>
            </a:r>
            <a:r>
              <a:rPr sz="1600" b="1" spc="-120" dirty="0">
                <a:solidFill>
                  <a:srgbClr val="818181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818181"/>
                </a:solidFill>
                <a:latin typeface="Calibri"/>
                <a:cs typeface="Calibri"/>
              </a:rPr>
              <a:t>2007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862" y="4029075"/>
            <a:ext cx="3577590" cy="22923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marL="34925" indent="222885">
              <a:lnSpc>
                <a:spcPct val="100000"/>
              </a:lnSpc>
              <a:tabLst>
                <a:tab pos="1420495" algn="l"/>
              </a:tabLst>
            </a:pPr>
            <a:r>
              <a:rPr sz="950" b="1" spc="50" dirty="0">
                <a:latin typeface="Verdana"/>
                <a:cs typeface="Verdana"/>
              </a:rPr>
              <a:t>CATEGORIA	</a:t>
            </a:r>
            <a:r>
              <a:rPr sz="950" b="1" spc="45" dirty="0">
                <a:latin typeface="Verdana"/>
                <a:cs typeface="Verdana"/>
              </a:rPr>
              <a:t>N° </a:t>
            </a:r>
            <a:r>
              <a:rPr sz="950" b="1" spc="35" dirty="0">
                <a:latin typeface="Verdana"/>
                <a:cs typeface="Verdana"/>
              </a:rPr>
              <a:t>Vehiculos  </a:t>
            </a:r>
            <a:r>
              <a:rPr sz="950" b="1" spc="85" dirty="0">
                <a:latin typeface="Verdana"/>
                <a:cs typeface="Verdana"/>
              </a:rPr>
              <a:t>%</a:t>
            </a:r>
            <a:r>
              <a:rPr sz="950" b="1" spc="-5" dirty="0">
                <a:latin typeface="Verdana"/>
                <a:cs typeface="Verdana"/>
              </a:rPr>
              <a:t> </a:t>
            </a:r>
            <a:r>
              <a:rPr sz="950" b="1" spc="30" dirty="0">
                <a:latin typeface="Verdana"/>
                <a:cs typeface="Verdana"/>
              </a:rPr>
              <a:t>Distribucion</a:t>
            </a:r>
            <a:endParaRPr sz="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  <a:spcBef>
                <a:spcPts val="5"/>
              </a:spcBef>
              <a:tabLst>
                <a:tab pos="1851025" algn="l"/>
                <a:tab pos="3232785" algn="l"/>
              </a:tabLst>
            </a:pPr>
            <a:r>
              <a:rPr sz="950" spc="10" dirty="0">
                <a:latin typeface="Arial"/>
                <a:cs typeface="Arial"/>
              </a:rPr>
              <a:t>Automovil	</a:t>
            </a:r>
            <a:r>
              <a:rPr sz="950" spc="35" dirty="0">
                <a:latin typeface="Verdana"/>
                <a:cs typeface="Verdana"/>
              </a:rPr>
              <a:t>45,199	</a:t>
            </a:r>
            <a:r>
              <a:rPr sz="950" spc="50" dirty="0">
                <a:latin typeface="Verdana"/>
                <a:cs typeface="Verdana"/>
              </a:rPr>
              <a:t>42%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570"/>
              </a:spcBef>
              <a:tabLst>
                <a:tab pos="1932939" algn="l"/>
                <a:tab pos="3314700" algn="l"/>
              </a:tabLst>
            </a:pPr>
            <a:r>
              <a:rPr sz="950" spc="10" dirty="0">
                <a:latin typeface="Arial"/>
                <a:cs typeface="Arial"/>
              </a:rPr>
              <a:t>Station </a:t>
            </a:r>
            <a:r>
              <a:rPr sz="950" spc="35" dirty="0">
                <a:latin typeface="Arial"/>
                <a:cs typeface="Arial"/>
              </a:rPr>
              <a:t>Wagon	</a:t>
            </a:r>
            <a:r>
              <a:rPr sz="950" spc="35" dirty="0">
                <a:latin typeface="Verdana"/>
                <a:cs typeface="Verdana"/>
              </a:rPr>
              <a:t>9,874	</a:t>
            </a:r>
            <a:r>
              <a:rPr sz="950" spc="55" dirty="0">
                <a:latin typeface="Verdana"/>
                <a:cs typeface="Verdana"/>
              </a:rPr>
              <a:t>9%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570"/>
              </a:spcBef>
              <a:tabLst>
                <a:tab pos="1932939" algn="l"/>
                <a:tab pos="3314700" algn="l"/>
              </a:tabLst>
            </a:pPr>
            <a:r>
              <a:rPr sz="950" spc="15" dirty="0">
                <a:latin typeface="Arial"/>
                <a:cs typeface="Arial"/>
              </a:rPr>
              <a:t>Camioneta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10" dirty="0">
                <a:latin typeface="Arial"/>
                <a:cs typeface="Arial"/>
              </a:rPr>
              <a:t>Panel	</a:t>
            </a:r>
            <a:r>
              <a:rPr sz="950" spc="35" dirty="0">
                <a:latin typeface="Verdana"/>
                <a:cs typeface="Verdana"/>
              </a:rPr>
              <a:t>1,545	</a:t>
            </a:r>
            <a:r>
              <a:rPr sz="950" spc="55" dirty="0">
                <a:latin typeface="Verdana"/>
                <a:cs typeface="Verdana"/>
              </a:rPr>
              <a:t>1%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570"/>
              </a:spcBef>
              <a:tabLst>
                <a:tab pos="1851025" algn="l"/>
                <a:tab pos="3232785" algn="l"/>
              </a:tabLst>
            </a:pPr>
            <a:r>
              <a:rPr sz="950" spc="15" dirty="0">
                <a:latin typeface="Arial"/>
                <a:cs typeface="Arial"/>
              </a:rPr>
              <a:t>Camioneta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30" dirty="0">
                <a:latin typeface="Arial"/>
                <a:cs typeface="Arial"/>
              </a:rPr>
              <a:t>Pick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45" dirty="0">
                <a:latin typeface="Arial"/>
                <a:cs typeface="Arial"/>
              </a:rPr>
              <a:t>Up	</a:t>
            </a:r>
            <a:r>
              <a:rPr sz="950" spc="35" dirty="0">
                <a:latin typeface="Verdana"/>
                <a:cs typeface="Verdana"/>
              </a:rPr>
              <a:t>13,386	</a:t>
            </a:r>
            <a:r>
              <a:rPr sz="950" spc="50" dirty="0">
                <a:latin typeface="Verdana"/>
                <a:cs typeface="Verdana"/>
              </a:rPr>
              <a:t>13%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95"/>
              </a:spcBef>
              <a:tabLst>
                <a:tab pos="1851025" algn="l"/>
                <a:tab pos="3232785" algn="l"/>
              </a:tabLst>
            </a:pPr>
            <a:r>
              <a:rPr sz="950" spc="15" dirty="0">
                <a:latin typeface="Arial"/>
                <a:cs typeface="Arial"/>
              </a:rPr>
              <a:t>Camioneta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20" dirty="0">
                <a:latin typeface="Arial"/>
                <a:cs typeface="Arial"/>
              </a:rPr>
              <a:t>Rural	</a:t>
            </a:r>
            <a:r>
              <a:rPr sz="950" spc="35" dirty="0">
                <a:latin typeface="Verdana"/>
                <a:cs typeface="Verdana"/>
              </a:rPr>
              <a:t>10,696	</a:t>
            </a:r>
            <a:r>
              <a:rPr sz="950" spc="50" dirty="0">
                <a:latin typeface="Verdana"/>
                <a:cs typeface="Verdana"/>
              </a:rPr>
              <a:t>10%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215"/>
              </a:spcBef>
              <a:tabLst>
                <a:tab pos="1932939" algn="l"/>
                <a:tab pos="3314700" algn="l"/>
              </a:tabLst>
            </a:pPr>
            <a:r>
              <a:rPr sz="950" spc="25" dirty="0">
                <a:latin typeface="Arial"/>
                <a:cs typeface="Arial"/>
              </a:rPr>
              <a:t>Omnibus	</a:t>
            </a:r>
            <a:r>
              <a:rPr sz="950" spc="35" dirty="0">
                <a:latin typeface="Verdana"/>
                <a:cs typeface="Verdana"/>
              </a:rPr>
              <a:t>3,255	</a:t>
            </a:r>
            <a:r>
              <a:rPr sz="950" spc="55" dirty="0">
                <a:latin typeface="Verdana"/>
                <a:cs typeface="Verdana"/>
              </a:rPr>
              <a:t>3%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215"/>
              </a:spcBef>
              <a:tabLst>
                <a:tab pos="1851025" algn="l"/>
                <a:tab pos="3232785" algn="l"/>
              </a:tabLst>
            </a:pPr>
            <a:r>
              <a:rPr sz="950" spc="15" dirty="0">
                <a:latin typeface="Arial"/>
                <a:cs typeface="Arial"/>
              </a:rPr>
              <a:t>Camion	</a:t>
            </a:r>
            <a:r>
              <a:rPr sz="950" spc="35" dirty="0">
                <a:latin typeface="Verdana"/>
                <a:cs typeface="Verdana"/>
              </a:rPr>
              <a:t>10,841	</a:t>
            </a:r>
            <a:r>
              <a:rPr sz="950" spc="50" dirty="0">
                <a:latin typeface="Verdana"/>
                <a:cs typeface="Verdana"/>
              </a:rPr>
              <a:t>10%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215"/>
              </a:spcBef>
              <a:tabLst>
                <a:tab pos="1932939" algn="l"/>
                <a:tab pos="3314700" algn="l"/>
              </a:tabLst>
            </a:pPr>
            <a:r>
              <a:rPr sz="950" spc="15" dirty="0">
                <a:latin typeface="Arial"/>
                <a:cs typeface="Arial"/>
              </a:rPr>
              <a:t>Remolcador	</a:t>
            </a:r>
            <a:r>
              <a:rPr sz="950" spc="35" dirty="0">
                <a:latin typeface="Verdana"/>
                <a:cs typeface="Verdana"/>
              </a:rPr>
              <a:t>2,880	</a:t>
            </a:r>
            <a:r>
              <a:rPr sz="950" spc="55" dirty="0">
                <a:latin typeface="Verdana"/>
                <a:cs typeface="Verdana"/>
              </a:rPr>
              <a:t>3%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215"/>
              </a:spcBef>
              <a:tabLst>
                <a:tab pos="1932939" algn="l"/>
                <a:tab pos="3314700" algn="l"/>
              </a:tabLst>
            </a:pPr>
            <a:r>
              <a:rPr sz="950" spc="15" dirty="0">
                <a:latin typeface="Arial"/>
                <a:cs typeface="Arial"/>
              </a:rPr>
              <a:t>Motocicleta	</a:t>
            </a:r>
            <a:r>
              <a:rPr sz="950" spc="35" dirty="0">
                <a:latin typeface="Verdana"/>
                <a:cs typeface="Verdana"/>
              </a:rPr>
              <a:t>8,891	</a:t>
            </a:r>
            <a:r>
              <a:rPr sz="950" spc="55" dirty="0">
                <a:latin typeface="Verdana"/>
                <a:cs typeface="Verdana"/>
              </a:rPr>
              <a:t>8%</a:t>
            </a:r>
            <a:endParaRPr sz="950">
              <a:latin typeface="Verdana"/>
              <a:cs typeface="Verdana"/>
            </a:endParaRPr>
          </a:p>
          <a:p>
            <a:pPr marL="34925">
              <a:lnSpc>
                <a:spcPct val="100000"/>
              </a:lnSpc>
              <a:spcBef>
                <a:spcPts val="215"/>
              </a:spcBef>
              <a:tabLst>
                <a:tab pos="1768475" algn="l"/>
                <a:tab pos="3150235" algn="l"/>
              </a:tabLst>
            </a:pPr>
            <a:r>
              <a:rPr sz="950" spc="55" dirty="0">
                <a:latin typeface="Arial"/>
                <a:cs typeface="Arial"/>
              </a:rPr>
              <a:t>TOTAL	</a:t>
            </a:r>
            <a:r>
              <a:rPr sz="950" spc="40" dirty="0">
                <a:latin typeface="Verdana"/>
                <a:cs typeface="Verdana"/>
              </a:rPr>
              <a:t>106,567	</a:t>
            </a:r>
            <a:r>
              <a:rPr sz="950" spc="50" dirty="0">
                <a:latin typeface="Verdana"/>
                <a:cs typeface="Verdana"/>
              </a:rPr>
              <a:t>100%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4860" y="4021190"/>
            <a:ext cx="3584803" cy="23076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5800" y="1358887"/>
            <a:ext cx="3578225" cy="233680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imes New Roman"/>
              <a:cs typeface="Times New Roman"/>
            </a:endParaRPr>
          </a:p>
          <a:p>
            <a:pPr marL="34290" indent="209550">
              <a:lnSpc>
                <a:spcPct val="100000"/>
              </a:lnSpc>
              <a:tabLst>
                <a:tab pos="1423670" algn="l"/>
                <a:tab pos="2470150" algn="l"/>
              </a:tabLst>
            </a:pPr>
            <a:r>
              <a:rPr sz="1000" b="1" spc="-5" dirty="0">
                <a:latin typeface="Verdana"/>
                <a:cs typeface="Verdana"/>
              </a:rPr>
              <a:t>CATEGORIA	</a:t>
            </a:r>
            <a:r>
              <a:rPr sz="1000" b="1" spc="-10" dirty="0">
                <a:latin typeface="Verdana"/>
                <a:cs typeface="Verdana"/>
              </a:rPr>
              <a:t>N°</a:t>
            </a:r>
            <a:r>
              <a:rPr sz="1000" b="1" spc="-1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Vehiculos	%</a:t>
            </a:r>
            <a:r>
              <a:rPr sz="1000" b="1" spc="-105" dirty="0">
                <a:latin typeface="Verdana"/>
                <a:cs typeface="Verdana"/>
              </a:rPr>
              <a:t> </a:t>
            </a:r>
            <a:r>
              <a:rPr sz="1000" b="1" spc="-10" dirty="0">
                <a:latin typeface="Verdana"/>
                <a:cs typeface="Verdana"/>
              </a:rPr>
              <a:t>Distribucion</a:t>
            </a:r>
            <a:endParaRPr sz="1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  <a:tabLst>
                <a:tab pos="1981200" algn="l"/>
                <a:tab pos="3241675" algn="l"/>
              </a:tabLst>
            </a:pPr>
            <a:r>
              <a:rPr sz="1000" spc="-25" dirty="0">
                <a:latin typeface="Arial"/>
                <a:cs typeface="Arial"/>
              </a:rPr>
              <a:t>Automóvil	</a:t>
            </a:r>
            <a:r>
              <a:rPr sz="1000" spc="-15" dirty="0">
                <a:latin typeface="Arial"/>
                <a:cs typeface="Arial"/>
              </a:rPr>
              <a:t>42,477	</a:t>
            </a:r>
            <a:r>
              <a:rPr sz="1000" spc="-10" dirty="0">
                <a:latin typeface="Verdana"/>
                <a:cs typeface="Verdana"/>
              </a:rPr>
              <a:t>51%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540"/>
              </a:spcBef>
              <a:tabLst>
                <a:tab pos="2049780" algn="l"/>
                <a:tab pos="3321685" algn="l"/>
              </a:tabLst>
            </a:pPr>
            <a:r>
              <a:rPr sz="1000" spc="-20" dirty="0">
                <a:latin typeface="Arial"/>
                <a:cs typeface="Arial"/>
              </a:rPr>
              <a:t>Station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wagon	</a:t>
            </a:r>
            <a:r>
              <a:rPr sz="1000" spc="-15" dirty="0">
                <a:latin typeface="Arial"/>
                <a:cs typeface="Arial"/>
              </a:rPr>
              <a:t>6,810	</a:t>
            </a:r>
            <a:r>
              <a:rPr sz="1000" spc="-10" dirty="0">
                <a:latin typeface="Verdana"/>
                <a:cs typeface="Verdana"/>
              </a:rPr>
              <a:t>8%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540"/>
              </a:spcBef>
              <a:tabLst>
                <a:tab pos="2049780" algn="l"/>
                <a:tab pos="3321685" algn="l"/>
              </a:tabLst>
            </a:pPr>
            <a:r>
              <a:rPr sz="1000" spc="-25" dirty="0">
                <a:latin typeface="Arial"/>
                <a:cs typeface="Arial"/>
              </a:rPr>
              <a:t>Camioneta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Panel	</a:t>
            </a:r>
            <a:r>
              <a:rPr sz="1000" spc="-15" dirty="0">
                <a:latin typeface="Arial"/>
                <a:cs typeface="Arial"/>
              </a:rPr>
              <a:t>7,661	</a:t>
            </a:r>
            <a:r>
              <a:rPr sz="1000" spc="-10" dirty="0">
                <a:latin typeface="Verdana"/>
                <a:cs typeface="Verdana"/>
              </a:rPr>
              <a:t>9%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540"/>
              </a:spcBef>
              <a:tabLst>
                <a:tab pos="2049780" algn="l"/>
                <a:tab pos="3321685" algn="l"/>
              </a:tabLst>
            </a:pPr>
            <a:r>
              <a:rPr sz="1000" spc="-25" dirty="0">
                <a:latin typeface="Arial"/>
                <a:cs typeface="Arial"/>
              </a:rPr>
              <a:t>Camioneta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Pick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Up	</a:t>
            </a:r>
            <a:r>
              <a:rPr sz="1000" spc="-15" dirty="0">
                <a:latin typeface="Arial"/>
                <a:cs typeface="Arial"/>
              </a:rPr>
              <a:t>4,775	</a:t>
            </a:r>
            <a:r>
              <a:rPr sz="1000" spc="-10" dirty="0">
                <a:latin typeface="Verdana"/>
                <a:cs typeface="Verdana"/>
              </a:rPr>
              <a:t>6%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60"/>
              </a:spcBef>
              <a:tabLst>
                <a:tab pos="2049780" algn="l"/>
                <a:tab pos="3321685" algn="l"/>
              </a:tabLst>
            </a:pPr>
            <a:r>
              <a:rPr sz="1000" spc="-25" dirty="0">
                <a:latin typeface="Arial"/>
                <a:cs typeface="Arial"/>
              </a:rPr>
              <a:t>Camioneta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Rural	7,664	</a:t>
            </a:r>
            <a:r>
              <a:rPr sz="1000" spc="-10" dirty="0">
                <a:latin typeface="Verdana"/>
                <a:cs typeface="Verdana"/>
              </a:rPr>
              <a:t>9%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180"/>
              </a:spcBef>
              <a:tabLst>
                <a:tab pos="1973580" algn="l"/>
                <a:tab pos="3321685" algn="l"/>
              </a:tabLst>
            </a:pPr>
            <a:r>
              <a:rPr sz="1000" spc="-15" dirty="0">
                <a:latin typeface="Arial"/>
                <a:cs typeface="Arial"/>
              </a:rPr>
              <a:t>Omnibus	</a:t>
            </a:r>
            <a:r>
              <a:rPr sz="1000" spc="-5" dirty="0">
                <a:latin typeface="Verdana"/>
                <a:cs typeface="Verdana"/>
              </a:rPr>
              <a:t>3,519	</a:t>
            </a:r>
            <a:r>
              <a:rPr sz="1000" spc="-10" dirty="0">
                <a:latin typeface="Verdana"/>
                <a:cs typeface="Verdana"/>
              </a:rPr>
              <a:t>4%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180"/>
              </a:spcBef>
              <a:tabLst>
                <a:tab pos="2049780" algn="l"/>
                <a:tab pos="3321685" algn="l"/>
              </a:tabLst>
            </a:pPr>
            <a:r>
              <a:rPr sz="1000" spc="-25" dirty="0">
                <a:latin typeface="Arial"/>
                <a:cs typeface="Arial"/>
              </a:rPr>
              <a:t>Camion	</a:t>
            </a:r>
            <a:r>
              <a:rPr sz="1000" spc="-15" dirty="0">
                <a:latin typeface="Arial"/>
                <a:cs typeface="Arial"/>
              </a:rPr>
              <a:t>4,420	</a:t>
            </a:r>
            <a:r>
              <a:rPr sz="1000" spc="-10" dirty="0">
                <a:latin typeface="Verdana"/>
                <a:cs typeface="Verdana"/>
              </a:rPr>
              <a:t>5%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180"/>
              </a:spcBef>
              <a:tabLst>
                <a:tab pos="2049780" algn="l"/>
                <a:tab pos="3321685" algn="l"/>
              </a:tabLst>
            </a:pPr>
            <a:r>
              <a:rPr sz="1000" spc="-25" dirty="0">
                <a:latin typeface="Arial"/>
                <a:cs typeface="Arial"/>
              </a:rPr>
              <a:t>Remolcador	</a:t>
            </a:r>
            <a:r>
              <a:rPr sz="1000" spc="-15" dirty="0">
                <a:latin typeface="Arial"/>
                <a:cs typeface="Arial"/>
              </a:rPr>
              <a:t>3,149	</a:t>
            </a:r>
            <a:r>
              <a:rPr sz="1000" spc="-10" dirty="0">
                <a:latin typeface="Verdana"/>
                <a:cs typeface="Verdana"/>
              </a:rPr>
              <a:t>4%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180"/>
              </a:spcBef>
              <a:tabLst>
                <a:tab pos="2049780" algn="l"/>
                <a:tab pos="3321685" algn="l"/>
              </a:tabLst>
            </a:pPr>
            <a:r>
              <a:rPr sz="1000" spc="-20" dirty="0">
                <a:latin typeface="Arial"/>
                <a:cs typeface="Arial"/>
              </a:rPr>
              <a:t>Motocicleta	</a:t>
            </a:r>
            <a:r>
              <a:rPr sz="1000" spc="-15" dirty="0">
                <a:latin typeface="Arial"/>
                <a:cs typeface="Arial"/>
              </a:rPr>
              <a:t>2,483	</a:t>
            </a:r>
            <a:r>
              <a:rPr sz="1000" spc="-10" dirty="0">
                <a:latin typeface="Verdana"/>
                <a:cs typeface="Verdana"/>
              </a:rPr>
              <a:t>3%</a:t>
            </a:r>
            <a:endParaRPr sz="1000">
              <a:latin typeface="Verdana"/>
              <a:cs typeface="Verdana"/>
            </a:endParaRPr>
          </a:p>
          <a:p>
            <a:pPr marL="34290">
              <a:lnSpc>
                <a:spcPct val="100000"/>
              </a:lnSpc>
              <a:spcBef>
                <a:spcPts val="180"/>
              </a:spcBef>
              <a:tabLst>
                <a:tab pos="1981200" algn="l"/>
                <a:tab pos="3161030" algn="l"/>
              </a:tabLst>
            </a:pPr>
            <a:r>
              <a:rPr sz="1000" spc="5" dirty="0">
                <a:latin typeface="Arial"/>
                <a:cs typeface="Arial"/>
              </a:rPr>
              <a:t>TOTAL	</a:t>
            </a:r>
            <a:r>
              <a:rPr sz="1000" spc="-15" dirty="0">
                <a:latin typeface="Arial"/>
                <a:cs typeface="Arial"/>
              </a:rPr>
              <a:t>82,958	</a:t>
            </a:r>
            <a:r>
              <a:rPr sz="1000" spc="-10" dirty="0">
                <a:latin typeface="Verdana"/>
                <a:cs typeface="Verdana"/>
              </a:rPr>
              <a:t>100%</a:t>
            </a:r>
            <a:endParaRPr sz="10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85786" y="1358832"/>
          <a:ext cx="3562355" cy="2321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7271"/>
                <a:gridCol w="1103453"/>
                <a:gridCol w="1141631"/>
              </a:tblGrid>
              <a:tr h="397029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420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420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420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420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338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609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605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609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611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0">
                      <a:solidFill>
                        <a:srgbClr val="000000"/>
                      </a:solidFill>
                      <a:prstDash val="solid"/>
                    </a:lnT>
                    <a:lnB w="1527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601"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2">
                      <a:solidFill>
                        <a:srgbClr val="000000"/>
                      </a:solidFill>
                      <a:prstDash val="solid"/>
                    </a:lnR>
                    <a:lnT w="15274">
                      <a:solidFill>
                        <a:srgbClr val="000000"/>
                      </a:solidFill>
                      <a:prstDash val="solid"/>
                    </a:lnT>
                    <a:lnB w="1525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2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4">
                      <a:solidFill>
                        <a:srgbClr val="000000"/>
                      </a:solidFill>
                      <a:prstDash val="solid"/>
                    </a:lnT>
                    <a:lnB w="1525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15273">
                      <a:solidFill>
                        <a:srgbClr val="000000"/>
                      </a:solidFill>
                      <a:prstDash val="solid"/>
                    </a:lnL>
                    <a:lnR w="15273">
                      <a:solidFill>
                        <a:srgbClr val="000000"/>
                      </a:solidFill>
                      <a:prstDash val="solid"/>
                    </a:lnR>
                    <a:lnT w="15274">
                      <a:solidFill>
                        <a:srgbClr val="000000"/>
                      </a:solidFill>
                      <a:prstDash val="solid"/>
                    </a:lnT>
                    <a:lnB w="15258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685800" y="1358887"/>
            <a:ext cx="3577615" cy="233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54939" y="341744"/>
            <a:ext cx="79597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73880" algn="l"/>
              </a:tabLst>
            </a:pPr>
            <a:r>
              <a:rPr sz="2400" spc="-10" dirty="0"/>
              <a:t>Estadística </a:t>
            </a:r>
            <a:r>
              <a:rPr sz="2400" spc="-5" dirty="0"/>
              <a:t>del</a:t>
            </a:r>
            <a:r>
              <a:rPr sz="2400" spc="-10" dirty="0"/>
              <a:t> </a:t>
            </a:r>
            <a:r>
              <a:rPr sz="2400" spc="-15" dirty="0"/>
              <a:t>Parque</a:t>
            </a:r>
            <a:r>
              <a:rPr sz="2400" spc="-10" dirty="0"/>
              <a:t> </a:t>
            </a:r>
            <a:r>
              <a:rPr sz="2400" spc="-5" dirty="0"/>
              <a:t>Automotor	</a:t>
            </a:r>
            <a:r>
              <a:rPr sz="2400" dirty="0"/>
              <a:t>(Año 2002 y 2007) -</a:t>
            </a:r>
            <a:r>
              <a:rPr sz="2400" spc="-180" dirty="0"/>
              <a:t> </a:t>
            </a:r>
            <a:r>
              <a:rPr sz="2400" spc="-10" dirty="0"/>
              <a:t>SUNARP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2926" y="6628447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0066"/>
                </a:solidFill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5038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z="2800" dirty="0"/>
              <a:t>Distribución </a:t>
            </a:r>
            <a:r>
              <a:rPr sz="2800" spc="-15" dirty="0"/>
              <a:t>Vehículos</a:t>
            </a:r>
            <a:r>
              <a:rPr sz="2800" spc="-220" dirty="0"/>
              <a:t> </a:t>
            </a:r>
            <a:r>
              <a:rPr sz="2800" spc="-5" dirty="0"/>
              <a:t>2007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87997" y="1152000"/>
            <a:ext cx="8417302" cy="507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814" rIns="0" bIns="0" rtlCol="0">
            <a:spAutoFit/>
          </a:bodyPr>
          <a:lstStyle/>
          <a:p>
            <a:pPr marL="2827020">
              <a:lnSpc>
                <a:spcPct val="100000"/>
              </a:lnSpc>
            </a:pPr>
            <a:r>
              <a:rPr spc="-15" dirty="0"/>
              <a:t>Resultados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7939" y="4646523"/>
            <a:ext cx="6931025" cy="142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845" marR="12700" indent="-271145" algn="just">
              <a:lnSpc>
                <a:spcPct val="100000"/>
              </a:lnSpc>
              <a:buFont typeface="Wingdings"/>
              <a:buChar char=""/>
              <a:tabLst>
                <a:tab pos="284480" algn="l"/>
              </a:tabLst>
            </a:pP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Las emisiones de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monóxido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carbono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(CO)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alcanza un total de </a:t>
            </a:r>
            <a:r>
              <a:rPr sz="1200" b="1" i="1" spc="5" dirty="0">
                <a:solidFill>
                  <a:srgbClr val="000066"/>
                </a:solidFill>
                <a:latin typeface="Calibri"/>
                <a:cs typeface="Calibri"/>
              </a:rPr>
              <a:t>70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726(ton/año),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cuales </a:t>
            </a:r>
            <a:r>
              <a:rPr sz="1200" spc="10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1200" i="1" spc="-10" dirty="0">
                <a:solidFill>
                  <a:srgbClr val="000066"/>
                </a:solidFill>
                <a:latin typeface="Calibri"/>
                <a:cs typeface="Calibri"/>
              </a:rPr>
              <a:t>73%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son  generadas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por los</a:t>
            </a:r>
            <a:r>
              <a:rPr sz="1200" spc="-4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000066"/>
                </a:solidFill>
                <a:latin typeface="Calibri"/>
                <a:cs typeface="Calibri"/>
              </a:rPr>
              <a:t>automóviles.</a:t>
            </a:r>
            <a:endParaRPr sz="1200">
              <a:latin typeface="Calibri"/>
              <a:cs typeface="Calibri"/>
            </a:endParaRPr>
          </a:p>
          <a:p>
            <a:pPr marL="283845" indent="-271145">
              <a:lnSpc>
                <a:spcPct val="100000"/>
              </a:lnSpc>
              <a:spcBef>
                <a:spcPts val="480"/>
              </a:spcBef>
              <a:buFont typeface="Wingdings"/>
              <a:buChar char=""/>
              <a:tabLst>
                <a:tab pos="283845" algn="l"/>
                <a:tab pos="284480" algn="l"/>
              </a:tabLst>
            </a:pP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Las emisiones de las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partículas </a:t>
            </a:r>
            <a:r>
              <a:rPr sz="1200" b="1" i="1" spc="-10" dirty="0">
                <a:solidFill>
                  <a:srgbClr val="000066"/>
                </a:solidFill>
                <a:latin typeface="Calibri"/>
                <a:cs typeface="Calibri"/>
              </a:rPr>
              <a:t>totales </a:t>
            </a:r>
            <a:r>
              <a:rPr sz="1200" b="1" i="1" spc="5" dirty="0">
                <a:solidFill>
                  <a:srgbClr val="000066"/>
                </a:solidFill>
                <a:latin typeface="Calibri"/>
                <a:cs typeface="Calibri"/>
              </a:rPr>
              <a:t>en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suspensión (PTS)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alcanza un total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830 (ton/año),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cuales </a:t>
            </a:r>
            <a:r>
              <a:rPr sz="1200" spc="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200" spc="25" dirty="0">
                <a:solidFill>
                  <a:srgbClr val="000066"/>
                </a:solidFill>
                <a:latin typeface="Calibri"/>
                <a:cs typeface="Calibri"/>
              </a:rPr>
              <a:t>el</a:t>
            </a:r>
            <a:endParaRPr sz="1200">
              <a:latin typeface="Calibri"/>
              <a:cs typeface="Calibri"/>
            </a:endParaRPr>
          </a:p>
          <a:p>
            <a:pPr marL="283845">
              <a:lnSpc>
                <a:spcPct val="100000"/>
              </a:lnSpc>
            </a:pPr>
            <a:r>
              <a:rPr sz="1200" i="1" spc="-10" dirty="0">
                <a:solidFill>
                  <a:srgbClr val="000066"/>
                </a:solidFill>
                <a:latin typeface="Calibri"/>
                <a:cs typeface="Calibri"/>
              </a:rPr>
              <a:t>31%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son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generados por los </a:t>
            </a:r>
            <a:r>
              <a:rPr sz="1200" i="1" spc="-5" dirty="0">
                <a:solidFill>
                  <a:srgbClr val="000066"/>
                </a:solidFill>
                <a:latin typeface="Calibri"/>
                <a:cs typeface="Calibri"/>
              </a:rPr>
              <a:t>buses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, seguido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por los </a:t>
            </a:r>
            <a:r>
              <a:rPr sz="1200" i="1" spc="-5" dirty="0">
                <a:solidFill>
                  <a:srgbClr val="000066"/>
                </a:solidFill>
                <a:latin typeface="Calibri"/>
                <a:cs typeface="Calibri"/>
              </a:rPr>
              <a:t>automóviles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con un</a:t>
            </a:r>
            <a:r>
              <a:rPr sz="1200" spc="19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28%.</a:t>
            </a:r>
            <a:endParaRPr sz="1200">
              <a:latin typeface="Calibri"/>
              <a:cs typeface="Calibri"/>
            </a:endParaRPr>
          </a:p>
          <a:p>
            <a:pPr marL="283845" marR="11430" indent="-271145" algn="just">
              <a:lnSpc>
                <a:spcPct val="100000"/>
              </a:lnSpc>
              <a:spcBef>
                <a:spcPts val="480"/>
              </a:spcBef>
              <a:buFont typeface="Wingdings"/>
              <a:buChar char=""/>
              <a:tabLst>
                <a:tab pos="284480" algn="l"/>
              </a:tabLst>
            </a:pP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La emisión de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óxidos de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nitrógeno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(NOx)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alcanzan un total de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11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085 (ton/año)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, y los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compuestos  orgánicos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volátiles </a:t>
            </a:r>
            <a:r>
              <a:rPr sz="1200" b="1" i="1" spc="-5" dirty="0">
                <a:solidFill>
                  <a:srgbClr val="000066"/>
                </a:solidFill>
                <a:latin typeface="Calibri"/>
                <a:cs typeface="Calibri"/>
              </a:rPr>
              <a:t>(COV)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ascienden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a </a:t>
            </a:r>
            <a:r>
              <a:rPr sz="1200" b="1" i="1" spc="5" dirty="0">
                <a:solidFill>
                  <a:srgbClr val="000066"/>
                </a:solidFill>
                <a:latin typeface="Calibri"/>
                <a:cs typeface="Calibri"/>
              </a:rPr>
              <a:t>11 </a:t>
            </a:r>
            <a:r>
              <a:rPr sz="1200" b="1" i="1" dirty="0">
                <a:solidFill>
                  <a:srgbClr val="000066"/>
                </a:solidFill>
                <a:latin typeface="Calibri"/>
                <a:cs typeface="Calibri"/>
              </a:rPr>
              <a:t>267 (ton/año),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teniendo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los </a:t>
            </a:r>
            <a:r>
              <a:rPr sz="1200" i="1" spc="-5" dirty="0">
                <a:solidFill>
                  <a:srgbClr val="000066"/>
                </a:solidFill>
                <a:latin typeface="Calibri"/>
                <a:cs typeface="Calibri"/>
              </a:rPr>
              <a:t>automóviles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una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participación del 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42% </a:t>
            </a:r>
            <a:r>
              <a:rPr sz="1200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1200" spc="-5" dirty="0">
                <a:solidFill>
                  <a:srgbClr val="000066"/>
                </a:solidFill>
                <a:latin typeface="Calibri"/>
                <a:cs typeface="Calibri"/>
              </a:rPr>
              <a:t>60%,</a:t>
            </a:r>
            <a:r>
              <a:rPr sz="1200" spc="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000066"/>
                </a:solidFill>
                <a:latin typeface="Calibri"/>
                <a:cs typeface="Calibri"/>
              </a:rPr>
              <a:t>respectivamente.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6598919"/>
            <a:ext cx="704088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606" y="6628003"/>
            <a:ext cx="57721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b="1" spc="-5" dirty="0">
                <a:solidFill>
                  <a:srgbClr val="818181"/>
                </a:solidFill>
                <a:latin typeface="Calibri"/>
                <a:cs typeface="Calibri"/>
              </a:rPr>
              <a:t>MARZO</a:t>
            </a:r>
            <a:r>
              <a:rPr sz="800" b="1" spc="-110" dirty="0">
                <a:solidFill>
                  <a:srgbClr val="818181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818181"/>
                </a:solidFill>
                <a:latin typeface="Calibri"/>
                <a:cs typeface="Calibri"/>
              </a:rPr>
              <a:t>2009</a:t>
            </a:r>
            <a:endParaRPr sz="8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14803" y="1246954"/>
          <a:ext cx="7020008" cy="3305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58"/>
                <a:gridCol w="810433"/>
                <a:gridCol w="680087"/>
                <a:gridCol w="595076"/>
                <a:gridCol w="653639"/>
                <a:gridCol w="725426"/>
                <a:gridCol w="710313"/>
                <a:gridCol w="812326"/>
                <a:gridCol w="651750"/>
              </a:tblGrid>
              <a:tr h="27751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24485" marR="301625" indent="116839">
                        <a:lnSpc>
                          <a:spcPts val="1130"/>
                        </a:lnSpc>
                        <a:spcBef>
                          <a:spcPts val="5"/>
                        </a:spcBef>
                      </a:pPr>
                      <a:r>
                        <a:rPr sz="95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TIPO </a:t>
                      </a:r>
                      <a:r>
                        <a:rPr sz="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 </a:t>
                      </a: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95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9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95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9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95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9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ts val="1135"/>
                        </a:lnSpc>
                      </a:pPr>
                      <a:r>
                        <a:rPr sz="9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N°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marL="3810" algn="ctr">
                        <a:lnSpc>
                          <a:spcPts val="1135"/>
                        </a:lnSpc>
                      </a:pPr>
                      <a:r>
                        <a:rPr sz="9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Vehículos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72898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Emisiones </a:t>
                      </a:r>
                      <a:r>
                        <a:rPr sz="12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 </a:t>
                      </a: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Gases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Contaminantes</a:t>
                      </a:r>
                      <a:r>
                        <a:rPr sz="125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(tn/año)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18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PTS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SO2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NOX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COV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R="9334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ub</a:t>
                      </a: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95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95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95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9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0F0272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Automovil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45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199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54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604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801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66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698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68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70%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</a:tr>
              <a:tr h="269965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10" dirty="0">
                          <a:latin typeface="Arial"/>
                          <a:cs typeface="Arial"/>
                        </a:rPr>
                        <a:t>Statión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Wagón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874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711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736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90%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Camioneta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Pickup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13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386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60%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Camioneta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Panel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545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22%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7757">
                      <a:solidFill>
                        <a:srgbClr val="FFFFFF"/>
                      </a:solidFill>
                      <a:prstDash val="solid"/>
                    </a:lnT>
                    <a:lnB w="37757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69961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Camioneta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Rural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696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335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479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72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538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58%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7757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10" dirty="0">
                          <a:latin typeface="Arial"/>
                          <a:cs typeface="Arial"/>
                        </a:rPr>
                        <a:t>Camión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392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648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361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040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13%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10" dirty="0">
                          <a:latin typeface="Arial"/>
                          <a:cs typeface="Arial"/>
                        </a:rPr>
                        <a:t>Ómnibus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255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206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016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206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969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654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Remolcador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193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18%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71852"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10" dirty="0">
                          <a:latin typeface="Arial"/>
                          <a:cs typeface="Arial"/>
                        </a:rPr>
                        <a:t>Vehículo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Menor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891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197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498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718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83%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lnB w="33981">
                      <a:solidFill>
                        <a:srgbClr val="FFFFFF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</a:tr>
              <a:tr h="313544"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950" b="1" spc="1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9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50" b="1" spc="15" dirty="0">
                          <a:latin typeface="Arial"/>
                          <a:cs typeface="Arial"/>
                        </a:rPr>
                        <a:t>(tn/año)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106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567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830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7782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184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782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085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70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726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267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97</a:t>
                      </a:r>
                      <a:r>
                        <a:rPr sz="1100" b="1" spc="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091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R w="34004">
                      <a:solidFill>
                        <a:srgbClr val="FFFFFF"/>
                      </a:solidFill>
                      <a:prstDash val="solid"/>
                    </a:lnR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004">
                      <a:solidFill>
                        <a:srgbClr val="FFFFFF"/>
                      </a:solidFill>
                      <a:prstDash val="solid"/>
                    </a:lnL>
                    <a:lnT w="33981">
                      <a:solidFill>
                        <a:srgbClr val="FFFFFF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6925" y="3421430"/>
            <a:ext cx="5099685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Resultados</a:t>
            </a:r>
            <a:r>
              <a:rPr sz="4400" b="1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4400" b="1" spc="-15" dirty="0">
                <a:solidFill>
                  <a:srgbClr val="000066"/>
                </a:solidFill>
                <a:latin typeface="Calibri"/>
                <a:cs typeface="Calibri"/>
              </a:rPr>
              <a:t>Obtenidos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25626"/>
            <a:ext cx="9144000" cy="572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R="14604" algn="r">
              <a:lnSpc>
                <a:spcPct val="100000"/>
              </a:lnSpc>
            </a:pPr>
            <a:r>
              <a:rPr sz="1400" b="1" spc="-15" dirty="0">
                <a:solidFill>
                  <a:srgbClr val="000066"/>
                </a:solidFill>
                <a:latin typeface="Calibri"/>
                <a:cs typeface="Calibri"/>
              </a:rPr>
              <a:t>35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094" rIns="0" bIns="0" rtlCol="0">
            <a:spAutoFit/>
          </a:bodyPr>
          <a:lstStyle/>
          <a:p>
            <a:pPr marL="2136140">
              <a:lnSpc>
                <a:spcPct val="100000"/>
              </a:lnSpc>
            </a:pPr>
            <a:r>
              <a:rPr spc="-10" dirty="0"/>
              <a:t>Revisiones</a:t>
            </a:r>
            <a:r>
              <a:rPr spc="-70" dirty="0"/>
              <a:t> </a:t>
            </a:r>
            <a:r>
              <a:rPr spc="-45" dirty="0"/>
              <a:t>Técnicas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125626"/>
            <a:ext cx="9144000" cy="5699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094" rIns="0" bIns="0" rtlCol="0">
            <a:spAutoFit/>
          </a:bodyPr>
          <a:lstStyle/>
          <a:p>
            <a:pPr marL="1517650">
              <a:lnSpc>
                <a:spcPct val="100000"/>
              </a:lnSpc>
            </a:pPr>
            <a:r>
              <a:rPr spc="-40" dirty="0"/>
              <a:t>Transporte </a:t>
            </a:r>
            <a:r>
              <a:rPr spc="-10" dirty="0"/>
              <a:t>Público</a:t>
            </a:r>
            <a:r>
              <a:rPr spc="65" dirty="0"/>
              <a:t> </a:t>
            </a:r>
            <a:r>
              <a:rPr spc="-10" dirty="0"/>
              <a:t>Masivo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214500"/>
            <a:ext cx="4553267" cy="4999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0290" y="1214424"/>
            <a:ext cx="4533709" cy="5022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1318" y="6628447"/>
            <a:ext cx="11557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0066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8447" y="192023"/>
            <a:ext cx="6611111" cy="582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301" rIns="0" bIns="0" rtlCol="0">
            <a:spAutoFit/>
          </a:bodyPr>
          <a:lstStyle/>
          <a:p>
            <a:pPr marL="661035">
              <a:lnSpc>
                <a:spcPct val="100000"/>
              </a:lnSpc>
            </a:pPr>
            <a:r>
              <a:rPr sz="2800" spc="5" dirty="0"/>
              <a:t>Causas </a:t>
            </a:r>
            <a:r>
              <a:rPr sz="2800" dirty="0"/>
              <a:t>del </a:t>
            </a:r>
            <a:r>
              <a:rPr sz="2800" spc="-5" dirty="0"/>
              <a:t>deterioro </a:t>
            </a:r>
            <a:r>
              <a:rPr sz="2800" dirty="0"/>
              <a:t>de </a:t>
            </a:r>
            <a:r>
              <a:rPr sz="2800" spc="5" dirty="0"/>
              <a:t>la </a:t>
            </a:r>
            <a:r>
              <a:rPr sz="2800" dirty="0"/>
              <a:t>calidad del</a:t>
            </a:r>
            <a:r>
              <a:rPr sz="2800" spc="-250" dirty="0"/>
              <a:t> </a:t>
            </a:r>
            <a:r>
              <a:rPr sz="2800" dirty="0"/>
              <a:t>aire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63512" y="2092198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8706802" y="0"/>
                </a:moveTo>
                <a:lnTo>
                  <a:pt x="102235" y="0"/>
                </a:lnTo>
                <a:lnTo>
                  <a:pt x="62439" y="8033"/>
                </a:lnTo>
                <a:lnTo>
                  <a:pt x="29943" y="29943"/>
                </a:lnTo>
                <a:lnTo>
                  <a:pt x="8033" y="62439"/>
                </a:lnTo>
                <a:lnTo>
                  <a:pt x="0" y="102235"/>
                </a:lnTo>
                <a:lnTo>
                  <a:pt x="0" y="511149"/>
                </a:lnTo>
                <a:lnTo>
                  <a:pt x="8033" y="550937"/>
                </a:lnTo>
                <a:lnTo>
                  <a:pt x="29943" y="583430"/>
                </a:lnTo>
                <a:lnTo>
                  <a:pt x="62439" y="605338"/>
                </a:lnTo>
                <a:lnTo>
                  <a:pt x="102235" y="613371"/>
                </a:lnTo>
                <a:lnTo>
                  <a:pt x="8706802" y="613371"/>
                </a:lnTo>
                <a:lnTo>
                  <a:pt x="8746597" y="605338"/>
                </a:lnTo>
                <a:lnTo>
                  <a:pt x="8779094" y="583430"/>
                </a:lnTo>
                <a:lnTo>
                  <a:pt x="8801003" y="550937"/>
                </a:lnTo>
                <a:lnTo>
                  <a:pt x="8809037" y="511149"/>
                </a:lnTo>
                <a:lnTo>
                  <a:pt x="8809037" y="102235"/>
                </a:lnTo>
                <a:lnTo>
                  <a:pt x="8801003" y="62439"/>
                </a:lnTo>
                <a:lnTo>
                  <a:pt x="8779094" y="29943"/>
                </a:lnTo>
                <a:lnTo>
                  <a:pt x="8746597" y="8033"/>
                </a:lnTo>
                <a:lnTo>
                  <a:pt x="8706802" y="0"/>
                </a:lnTo>
                <a:close/>
              </a:path>
            </a:pathLst>
          </a:custGeom>
          <a:solidFill>
            <a:srgbClr val="D2D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512" y="2092198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0" y="102235"/>
                </a:moveTo>
                <a:lnTo>
                  <a:pt x="8033" y="62439"/>
                </a:lnTo>
                <a:lnTo>
                  <a:pt x="29943" y="29943"/>
                </a:lnTo>
                <a:lnTo>
                  <a:pt x="62439" y="8033"/>
                </a:lnTo>
                <a:lnTo>
                  <a:pt x="102235" y="0"/>
                </a:lnTo>
                <a:lnTo>
                  <a:pt x="8706802" y="0"/>
                </a:lnTo>
                <a:lnTo>
                  <a:pt x="8746597" y="8033"/>
                </a:lnTo>
                <a:lnTo>
                  <a:pt x="8779094" y="29943"/>
                </a:lnTo>
                <a:lnTo>
                  <a:pt x="8801003" y="62439"/>
                </a:lnTo>
                <a:lnTo>
                  <a:pt x="8809037" y="102235"/>
                </a:lnTo>
                <a:lnTo>
                  <a:pt x="8809037" y="511149"/>
                </a:lnTo>
                <a:lnTo>
                  <a:pt x="8801003" y="550937"/>
                </a:lnTo>
                <a:lnTo>
                  <a:pt x="8779094" y="583430"/>
                </a:lnTo>
                <a:lnTo>
                  <a:pt x="8746597" y="605338"/>
                </a:lnTo>
                <a:lnTo>
                  <a:pt x="8706802" y="613371"/>
                </a:lnTo>
                <a:lnTo>
                  <a:pt x="102235" y="613371"/>
                </a:lnTo>
                <a:lnTo>
                  <a:pt x="62439" y="605338"/>
                </a:lnTo>
                <a:lnTo>
                  <a:pt x="29943" y="583430"/>
                </a:lnTo>
                <a:lnTo>
                  <a:pt x="8033" y="550937"/>
                </a:lnTo>
                <a:lnTo>
                  <a:pt x="0" y="511149"/>
                </a:lnTo>
                <a:lnTo>
                  <a:pt x="0" y="102235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968" y="2161044"/>
            <a:ext cx="475488" cy="423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984" y="2161044"/>
            <a:ext cx="414528" cy="423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904" y="2161044"/>
            <a:ext cx="1091184" cy="423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6527" y="2161044"/>
            <a:ext cx="1490472" cy="423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1344" y="2161044"/>
            <a:ext cx="1149095" cy="4236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512" y="2925521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8706802" y="0"/>
                </a:moveTo>
                <a:lnTo>
                  <a:pt x="102235" y="0"/>
                </a:lnTo>
                <a:lnTo>
                  <a:pt x="62439" y="8033"/>
                </a:lnTo>
                <a:lnTo>
                  <a:pt x="29943" y="29943"/>
                </a:lnTo>
                <a:lnTo>
                  <a:pt x="8033" y="62439"/>
                </a:lnTo>
                <a:lnTo>
                  <a:pt x="0" y="102235"/>
                </a:lnTo>
                <a:lnTo>
                  <a:pt x="0" y="511149"/>
                </a:lnTo>
                <a:lnTo>
                  <a:pt x="8033" y="550937"/>
                </a:lnTo>
                <a:lnTo>
                  <a:pt x="29943" y="583430"/>
                </a:lnTo>
                <a:lnTo>
                  <a:pt x="62439" y="605338"/>
                </a:lnTo>
                <a:lnTo>
                  <a:pt x="102235" y="613371"/>
                </a:lnTo>
                <a:lnTo>
                  <a:pt x="8706802" y="613371"/>
                </a:lnTo>
                <a:lnTo>
                  <a:pt x="8746597" y="605338"/>
                </a:lnTo>
                <a:lnTo>
                  <a:pt x="8779094" y="583430"/>
                </a:lnTo>
                <a:lnTo>
                  <a:pt x="8801003" y="550937"/>
                </a:lnTo>
                <a:lnTo>
                  <a:pt x="8809037" y="511149"/>
                </a:lnTo>
                <a:lnTo>
                  <a:pt x="8809037" y="102235"/>
                </a:lnTo>
                <a:lnTo>
                  <a:pt x="8801003" y="62439"/>
                </a:lnTo>
                <a:lnTo>
                  <a:pt x="8779094" y="29943"/>
                </a:lnTo>
                <a:lnTo>
                  <a:pt x="8746597" y="8033"/>
                </a:lnTo>
                <a:lnTo>
                  <a:pt x="8706802" y="0"/>
                </a:lnTo>
                <a:close/>
              </a:path>
            </a:pathLst>
          </a:custGeom>
          <a:solidFill>
            <a:srgbClr val="D2D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512" y="2925521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0" y="102235"/>
                </a:moveTo>
                <a:lnTo>
                  <a:pt x="8033" y="62439"/>
                </a:lnTo>
                <a:lnTo>
                  <a:pt x="29943" y="29943"/>
                </a:lnTo>
                <a:lnTo>
                  <a:pt x="62439" y="8033"/>
                </a:lnTo>
                <a:lnTo>
                  <a:pt x="102235" y="0"/>
                </a:lnTo>
                <a:lnTo>
                  <a:pt x="8706802" y="0"/>
                </a:lnTo>
                <a:lnTo>
                  <a:pt x="8746597" y="8033"/>
                </a:lnTo>
                <a:lnTo>
                  <a:pt x="8779094" y="29943"/>
                </a:lnTo>
                <a:lnTo>
                  <a:pt x="8801003" y="62439"/>
                </a:lnTo>
                <a:lnTo>
                  <a:pt x="8809037" y="102235"/>
                </a:lnTo>
                <a:lnTo>
                  <a:pt x="8809037" y="511149"/>
                </a:lnTo>
                <a:lnTo>
                  <a:pt x="8801003" y="550937"/>
                </a:lnTo>
                <a:lnTo>
                  <a:pt x="8779094" y="583430"/>
                </a:lnTo>
                <a:lnTo>
                  <a:pt x="8746597" y="605338"/>
                </a:lnTo>
                <a:lnTo>
                  <a:pt x="8706802" y="613371"/>
                </a:lnTo>
                <a:lnTo>
                  <a:pt x="102235" y="613371"/>
                </a:lnTo>
                <a:lnTo>
                  <a:pt x="62439" y="605338"/>
                </a:lnTo>
                <a:lnTo>
                  <a:pt x="29943" y="583430"/>
                </a:lnTo>
                <a:lnTo>
                  <a:pt x="8033" y="550937"/>
                </a:lnTo>
                <a:lnTo>
                  <a:pt x="0" y="511149"/>
                </a:lnTo>
                <a:lnTo>
                  <a:pt x="0" y="102235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968" y="2996183"/>
            <a:ext cx="475488" cy="423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984" y="2996183"/>
            <a:ext cx="414528" cy="4236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4904" y="2996183"/>
            <a:ext cx="1926336" cy="4236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08632" y="2996183"/>
            <a:ext cx="713232" cy="4236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38400" y="2996183"/>
            <a:ext cx="1566672" cy="423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512" y="1258887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8706802" y="0"/>
                </a:moveTo>
                <a:lnTo>
                  <a:pt x="102235" y="0"/>
                </a:lnTo>
                <a:lnTo>
                  <a:pt x="62439" y="8033"/>
                </a:lnTo>
                <a:lnTo>
                  <a:pt x="29943" y="29943"/>
                </a:lnTo>
                <a:lnTo>
                  <a:pt x="8033" y="62439"/>
                </a:lnTo>
                <a:lnTo>
                  <a:pt x="0" y="102235"/>
                </a:lnTo>
                <a:lnTo>
                  <a:pt x="0" y="511149"/>
                </a:lnTo>
                <a:lnTo>
                  <a:pt x="8033" y="550937"/>
                </a:lnTo>
                <a:lnTo>
                  <a:pt x="29943" y="583430"/>
                </a:lnTo>
                <a:lnTo>
                  <a:pt x="62439" y="605338"/>
                </a:lnTo>
                <a:lnTo>
                  <a:pt x="102235" y="613371"/>
                </a:lnTo>
                <a:lnTo>
                  <a:pt x="8706802" y="613371"/>
                </a:lnTo>
                <a:lnTo>
                  <a:pt x="8746597" y="605338"/>
                </a:lnTo>
                <a:lnTo>
                  <a:pt x="8779094" y="583430"/>
                </a:lnTo>
                <a:lnTo>
                  <a:pt x="8801003" y="550937"/>
                </a:lnTo>
                <a:lnTo>
                  <a:pt x="8809037" y="511149"/>
                </a:lnTo>
                <a:lnTo>
                  <a:pt x="8809037" y="102235"/>
                </a:lnTo>
                <a:lnTo>
                  <a:pt x="8801003" y="62439"/>
                </a:lnTo>
                <a:lnTo>
                  <a:pt x="8779094" y="29943"/>
                </a:lnTo>
                <a:lnTo>
                  <a:pt x="8746597" y="8033"/>
                </a:lnTo>
                <a:lnTo>
                  <a:pt x="8706802" y="0"/>
                </a:lnTo>
                <a:close/>
              </a:path>
            </a:pathLst>
          </a:custGeom>
          <a:solidFill>
            <a:srgbClr val="D2D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512" y="1258887"/>
            <a:ext cx="8809355" cy="613410"/>
          </a:xfrm>
          <a:custGeom>
            <a:avLst/>
            <a:gdLst/>
            <a:ahLst/>
            <a:cxnLst/>
            <a:rect l="l" t="t" r="r" b="b"/>
            <a:pathLst>
              <a:path w="8809355" h="613410">
                <a:moveTo>
                  <a:pt x="0" y="102235"/>
                </a:moveTo>
                <a:lnTo>
                  <a:pt x="8033" y="62439"/>
                </a:lnTo>
                <a:lnTo>
                  <a:pt x="29943" y="29943"/>
                </a:lnTo>
                <a:lnTo>
                  <a:pt x="62439" y="8033"/>
                </a:lnTo>
                <a:lnTo>
                  <a:pt x="102235" y="0"/>
                </a:lnTo>
                <a:lnTo>
                  <a:pt x="8706802" y="0"/>
                </a:lnTo>
                <a:lnTo>
                  <a:pt x="8746597" y="8033"/>
                </a:lnTo>
                <a:lnTo>
                  <a:pt x="8779094" y="29943"/>
                </a:lnTo>
                <a:lnTo>
                  <a:pt x="8801003" y="62439"/>
                </a:lnTo>
                <a:lnTo>
                  <a:pt x="8809037" y="102235"/>
                </a:lnTo>
                <a:lnTo>
                  <a:pt x="8809037" y="511149"/>
                </a:lnTo>
                <a:lnTo>
                  <a:pt x="8801003" y="550937"/>
                </a:lnTo>
                <a:lnTo>
                  <a:pt x="8779094" y="583430"/>
                </a:lnTo>
                <a:lnTo>
                  <a:pt x="8746597" y="605338"/>
                </a:lnTo>
                <a:lnTo>
                  <a:pt x="8706802" y="613371"/>
                </a:lnTo>
                <a:lnTo>
                  <a:pt x="102235" y="613371"/>
                </a:lnTo>
                <a:lnTo>
                  <a:pt x="62439" y="605338"/>
                </a:lnTo>
                <a:lnTo>
                  <a:pt x="29943" y="583430"/>
                </a:lnTo>
                <a:lnTo>
                  <a:pt x="8033" y="550937"/>
                </a:lnTo>
                <a:lnTo>
                  <a:pt x="0" y="511149"/>
                </a:lnTo>
                <a:lnTo>
                  <a:pt x="0" y="102235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968" y="1328940"/>
            <a:ext cx="475488" cy="4236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2984" y="1328940"/>
            <a:ext cx="414528" cy="4236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904" y="1328940"/>
            <a:ext cx="1487424" cy="4236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69719" y="1328940"/>
            <a:ext cx="1112520" cy="4236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9632" y="1328940"/>
            <a:ext cx="1094232" cy="4236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97351" y="1328940"/>
            <a:ext cx="1453896" cy="4236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512" y="3757295"/>
            <a:ext cx="8809355" cy="612140"/>
          </a:xfrm>
          <a:custGeom>
            <a:avLst/>
            <a:gdLst/>
            <a:ahLst/>
            <a:cxnLst/>
            <a:rect l="l" t="t" r="r" b="b"/>
            <a:pathLst>
              <a:path w="8809355" h="612139">
                <a:moveTo>
                  <a:pt x="8707069" y="0"/>
                </a:moveTo>
                <a:lnTo>
                  <a:pt x="101968" y="0"/>
                </a:lnTo>
                <a:lnTo>
                  <a:pt x="62279" y="8013"/>
                </a:lnTo>
                <a:lnTo>
                  <a:pt x="29867" y="29867"/>
                </a:lnTo>
                <a:lnTo>
                  <a:pt x="8013" y="62279"/>
                </a:lnTo>
                <a:lnTo>
                  <a:pt x="0" y="101968"/>
                </a:lnTo>
                <a:lnTo>
                  <a:pt x="0" y="509841"/>
                </a:lnTo>
                <a:lnTo>
                  <a:pt x="8013" y="549537"/>
                </a:lnTo>
                <a:lnTo>
                  <a:pt x="29867" y="581953"/>
                </a:lnTo>
                <a:lnTo>
                  <a:pt x="62279" y="603808"/>
                </a:lnTo>
                <a:lnTo>
                  <a:pt x="101968" y="611822"/>
                </a:lnTo>
                <a:lnTo>
                  <a:pt x="8707069" y="611822"/>
                </a:lnTo>
                <a:lnTo>
                  <a:pt x="8746758" y="603808"/>
                </a:lnTo>
                <a:lnTo>
                  <a:pt x="8779170" y="581953"/>
                </a:lnTo>
                <a:lnTo>
                  <a:pt x="8801023" y="549537"/>
                </a:lnTo>
                <a:lnTo>
                  <a:pt x="8809037" y="509841"/>
                </a:lnTo>
                <a:lnTo>
                  <a:pt x="8809037" y="101968"/>
                </a:lnTo>
                <a:lnTo>
                  <a:pt x="8801023" y="62279"/>
                </a:lnTo>
                <a:lnTo>
                  <a:pt x="8779170" y="29867"/>
                </a:lnTo>
                <a:lnTo>
                  <a:pt x="8746758" y="8013"/>
                </a:lnTo>
                <a:lnTo>
                  <a:pt x="8707069" y="0"/>
                </a:lnTo>
                <a:close/>
              </a:path>
            </a:pathLst>
          </a:custGeom>
          <a:solidFill>
            <a:srgbClr val="D2D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3512" y="3757295"/>
            <a:ext cx="8809355" cy="612140"/>
          </a:xfrm>
          <a:custGeom>
            <a:avLst/>
            <a:gdLst/>
            <a:ahLst/>
            <a:cxnLst/>
            <a:rect l="l" t="t" r="r" b="b"/>
            <a:pathLst>
              <a:path w="8809355" h="612139">
                <a:moveTo>
                  <a:pt x="0" y="101968"/>
                </a:moveTo>
                <a:lnTo>
                  <a:pt x="8013" y="62279"/>
                </a:lnTo>
                <a:lnTo>
                  <a:pt x="29867" y="29867"/>
                </a:lnTo>
                <a:lnTo>
                  <a:pt x="62279" y="8013"/>
                </a:lnTo>
                <a:lnTo>
                  <a:pt x="101968" y="0"/>
                </a:lnTo>
                <a:lnTo>
                  <a:pt x="8707069" y="0"/>
                </a:lnTo>
                <a:lnTo>
                  <a:pt x="8746758" y="8013"/>
                </a:lnTo>
                <a:lnTo>
                  <a:pt x="8779170" y="29867"/>
                </a:lnTo>
                <a:lnTo>
                  <a:pt x="8801023" y="62279"/>
                </a:lnTo>
                <a:lnTo>
                  <a:pt x="8809037" y="101968"/>
                </a:lnTo>
                <a:lnTo>
                  <a:pt x="8809037" y="509841"/>
                </a:lnTo>
                <a:lnTo>
                  <a:pt x="8801023" y="549537"/>
                </a:lnTo>
                <a:lnTo>
                  <a:pt x="8779170" y="581953"/>
                </a:lnTo>
                <a:lnTo>
                  <a:pt x="8746758" y="603808"/>
                </a:lnTo>
                <a:lnTo>
                  <a:pt x="8707069" y="611822"/>
                </a:lnTo>
                <a:lnTo>
                  <a:pt x="101968" y="611822"/>
                </a:lnTo>
                <a:lnTo>
                  <a:pt x="62279" y="603808"/>
                </a:lnTo>
                <a:lnTo>
                  <a:pt x="29867" y="581953"/>
                </a:lnTo>
                <a:lnTo>
                  <a:pt x="8013" y="549537"/>
                </a:lnTo>
                <a:lnTo>
                  <a:pt x="0" y="509841"/>
                </a:lnTo>
                <a:lnTo>
                  <a:pt x="0" y="101968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968" y="3825252"/>
            <a:ext cx="475488" cy="4236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2984" y="3825252"/>
            <a:ext cx="414528" cy="4236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4904" y="3825252"/>
            <a:ext cx="1673352" cy="4236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58695" y="3825252"/>
            <a:ext cx="728471" cy="4236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94560" y="3825252"/>
            <a:ext cx="1179576" cy="42365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84576" y="3825252"/>
            <a:ext cx="1411211" cy="4236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03191" y="3825252"/>
            <a:ext cx="612648" cy="4236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23232" y="3825252"/>
            <a:ext cx="1005839" cy="4236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3512" y="4590605"/>
            <a:ext cx="8809355" cy="612140"/>
          </a:xfrm>
          <a:custGeom>
            <a:avLst/>
            <a:gdLst/>
            <a:ahLst/>
            <a:cxnLst/>
            <a:rect l="l" t="t" r="r" b="b"/>
            <a:pathLst>
              <a:path w="8809355" h="612139">
                <a:moveTo>
                  <a:pt x="8707069" y="0"/>
                </a:moveTo>
                <a:lnTo>
                  <a:pt x="101968" y="0"/>
                </a:lnTo>
                <a:lnTo>
                  <a:pt x="62279" y="8013"/>
                </a:lnTo>
                <a:lnTo>
                  <a:pt x="29867" y="29867"/>
                </a:lnTo>
                <a:lnTo>
                  <a:pt x="8013" y="62279"/>
                </a:lnTo>
                <a:lnTo>
                  <a:pt x="0" y="101968"/>
                </a:lnTo>
                <a:lnTo>
                  <a:pt x="0" y="509841"/>
                </a:lnTo>
                <a:lnTo>
                  <a:pt x="8013" y="549537"/>
                </a:lnTo>
                <a:lnTo>
                  <a:pt x="29867" y="581953"/>
                </a:lnTo>
                <a:lnTo>
                  <a:pt x="62279" y="603808"/>
                </a:lnTo>
                <a:lnTo>
                  <a:pt x="101968" y="611822"/>
                </a:lnTo>
                <a:lnTo>
                  <a:pt x="8707069" y="611822"/>
                </a:lnTo>
                <a:lnTo>
                  <a:pt x="8746758" y="603808"/>
                </a:lnTo>
                <a:lnTo>
                  <a:pt x="8779170" y="581953"/>
                </a:lnTo>
                <a:lnTo>
                  <a:pt x="8801023" y="549537"/>
                </a:lnTo>
                <a:lnTo>
                  <a:pt x="8809037" y="509841"/>
                </a:lnTo>
                <a:lnTo>
                  <a:pt x="8809037" y="101968"/>
                </a:lnTo>
                <a:lnTo>
                  <a:pt x="8801023" y="62279"/>
                </a:lnTo>
                <a:lnTo>
                  <a:pt x="8779170" y="29867"/>
                </a:lnTo>
                <a:lnTo>
                  <a:pt x="8746758" y="8013"/>
                </a:lnTo>
                <a:lnTo>
                  <a:pt x="8707069" y="0"/>
                </a:lnTo>
                <a:close/>
              </a:path>
            </a:pathLst>
          </a:custGeom>
          <a:solidFill>
            <a:srgbClr val="D2D2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3512" y="4590605"/>
            <a:ext cx="8809355" cy="612140"/>
          </a:xfrm>
          <a:custGeom>
            <a:avLst/>
            <a:gdLst/>
            <a:ahLst/>
            <a:cxnLst/>
            <a:rect l="l" t="t" r="r" b="b"/>
            <a:pathLst>
              <a:path w="8809355" h="612139">
                <a:moveTo>
                  <a:pt x="0" y="101968"/>
                </a:moveTo>
                <a:lnTo>
                  <a:pt x="8013" y="62279"/>
                </a:lnTo>
                <a:lnTo>
                  <a:pt x="29867" y="29867"/>
                </a:lnTo>
                <a:lnTo>
                  <a:pt x="62279" y="8013"/>
                </a:lnTo>
                <a:lnTo>
                  <a:pt x="101968" y="0"/>
                </a:lnTo>
                <a:lnTo>
                  <a:pt x="8707069" y="0"/>
                </a:lnTo>
                <a:lnTo>
                  <a:pt x="8746758" y="8013"/>
                </a:lnTo>
                <a:lnTo>
                  <a:pt x="8779170" y="29867"/>
                </a:lnTo>
                <a:lnTo>
                  <a:pt x="8801023" y="62279"/>
                </a:lnTo>
                <a:lnTo>
                  <a:pt x="8809037" y="101968"/>
                </a:lnTo>
                <a:lnTo>
                  <a:pt x="8809037" y="509841"/>
                </a:lnTo>
                <a:lnTo>
                  <a:pt x="8801023" y="549537"/>
                </a:lnTo>
                <a:lnTo>
                  <a:pt x="8779170" y="581953"/>
                </a:lnTo>
                <a:lnTo>
                  <a:pt x="8746758" y="603808"/>
                </a:lnTo>
                <a:lnTo>
                  <a:pt x="8707069" y="611822"/>
                </a:lnTo>
                <a:lnTo>
                  <a:pt x="101968" y="611822"/>
                </a:lnTo>
                <a:lnTo>
                  <a:pt x="62279" y="603808"/>
                </a:lnTo>
                <a:lnTo>
                  <a:pt x="29867" y="581953"/>
                </a:lnTo>
                <a:lnTo>
                  <a:pt x="8013" y="549537"/>
                </a:lnTo>
                <a:lnTo>
                  <a:pt x="0" y="509841"/>
                </a:lnTo>
                <a:lnTo>
                  <a:pt x="0" y="101968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4968" y="4660391"/>
            <a:ext cx="475488" cy="4236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984" y="4660391"/>
            <a:ext cx="414528" cy="4236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904" y="4660391"/>
            <a:ext cx="1289304" cy="4236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4647" y="4660391"/>
            <a:ext cx="466343" cy="4236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1432" y="4660391"/>
            <a:ext cx="1319783" cy="4236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78607" y="4660391"/>
            <a:ext cx="728471" cy="4236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14472" y="4660391"/>
            <a:ext cx="1444752" cy="4236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69664" y="4660391"/>
            <a:ext cx="1453896" cy="4236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925" y="5554032"/>
            <a:ext cx="8809355" cy="612140"/>
          </a:xfrm>
          <a:custGeom>
            <a:avLst/>
            <a:gdLst/>
            <a:ahLst/>
            <a:cxnLst/>
            <a:rect l="l" t="t" r="r" b="b"/>
            <a:pathLst>
              <a:path w="8809355" h="612139">
                <a:moveTo>
                  <a:pt x="0" y="101968"/>
                </a:moveTo>
                <a:lnTo>
                  <a:pt x="8013" y="62279"/>
                </a:lnTo>
                <a:lnTo>
                  <a:pt x="29867" y="29867"/>
                </a:lnTo>
                <a:lnTo>
                  <a:pt x="62279" y="8013"/>
                </a:lnTo>
                <a:lnTo>
                  <a:pt x="101968" y="0"/>
                </a:lnTo>
                <a:lnTo>
                  <a:pt x="8707069" y="0"/>
                </a:lnTo>
                <a:lnTo>
                  <a:pt x="8746758" y="8013"/>
                </a:lnTo>
                <a:lnTo>
                  <a:pt x="8779170" y="29867"/>
                </a:lnTo>
                <a:lnTo>
                  <a:pt x="8801023" y="62279"/>
                </a:lnTo>
                <a:lnTo>
                  <a:pt x="8809037" y="101968"/>
                </a:lnTo>
                <a:lnTo>
                  <a:pt x="8809037" y="509841"/>
                </a:lnTo>
                <a:lnTo>
                  <a:pt x="8801023" y="549537"/>
                </a:lnTo>
                <a:lnTo>
                  <a:pt x="8779170" y="581953"/>
                </a:lnTo>
                <a:lnTo>
                  <a:pt x="8746758" y="603808"/>
                </a:lnTo>
                <a:lnTo>
                  <a:pt x="8707069" y="611822"/>
                </a:lnTo>
                <a:lnTo>
                  <a:pt x="101968" y="611822"/>
                </a:lnTo>
                <a:lnTo>
                  <a:pt x="62279" y="603808"/>
                </a:lnTo>
                <a:lnTo>
                  <a:pt x="29867" y="581953"/>
                </a:lnTo>
                <a:lnTo>
                  <a:pt x="8013" y="549537"/>
                </a:lnTo>
                <a:lnTo>
                  <a:pt x="0" y="509841"/>
                </a:lnTo>
                <a:lnTo>
                  <a:pt x="0" y="101968"/>
                </a:lnTo>
                <a:close/>
              </a:path>
            </a:pathLst>
          </a:custGeom>
          <a:ln w="38100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1920" y="5623559"/>
            <a:ext cx="475487" cy="4236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9936" y="5623559"/>
            <a:ext cx="414515" cy="4236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1856" y="5623559"/>
            <a:ext cx="1118616" cy="4236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00911" y="5623559"/>
            <a:ext cx="612648" cy="4236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4000" y="5623559"/>
            <a:ext cx="1240536" cy="42367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70531" y="1396923"/>
            <a:ext cx="5177790" cy="462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160" indent="-25019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4795" algn="l"/>
              </a:tabLst>
            </a:pPr>
            <a:r>
              <a:rPr sz="2000" b="1" spc="-20" dirty="0">
                <a:solidFill>
                  <a:srgbClr val="000066"/>
                </a:solidFill>
                <a:latin typeface="Calibri"/>
                <a:cs typeface="Calibri"/>
              </a:rPr>
              <a:t>Transporte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urbano 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masivo</a:t>
            </a:r>
            <a:r>
              <a:rPr sz="2000" b="1" spc="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ineficiente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264160" indent="-25019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4795" algn="l"/>
              </a:tabLst>
            </a:pP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Parque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automotor</a:t>
            </a:r>
            <a:r>
              <a:rPr sz="2000" b="1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antiguo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264160" indent="-25019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4795" algn="l"/>
              </a:tabLst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Infraestructura vial</a:t>
            </a:r>
            <a:r>
              <a:rPr sz="2000" b="1" spc="-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inadecuada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264160" indent="-25019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4795" algn="l"/>
              </a:tabLst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Combustible con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elevado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contenido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azufre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sz="1600">
              <a:latin typeface="Times New Roman"/>
              <a:cs typeface="Times New Roman"/>
            </a:endParaRPr>
          </a:p>
          <a:p>
            <a:pPr marL="264160" indent="-25019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4795" algn="l"/>
              </a:tabLst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Industria y comercio con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tecnología</a:t>
            </a:r>
            <a:r>
              <a:rPr sz="2000" b="1" spc="-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ineficiente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262255" indent="-249554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262890" algn="l"/>
              </a:tabLst>
            </a:pP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Quema de</a:t>
            </a:r>
            <a:r>
              <a:rPr sz="2000" b="1" spc="-8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biomasa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8478"/>
            <a:ext cx="9144000" cy="590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26923"/>
            <a:ext cx="9142217" cy="590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28626"/>
            <a:ext cx="9143999" cy="5929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9152" y="2395727"/>
            <a:ext cx="2764536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9615" y="5388864"/>
            <a:ext cx="1621536" cy="643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3407" y="4468367"/>
            <a:ext cx="1618488" cy="4114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20967" y="3572255"/>
            <a:ext cx="2785872" cy="5974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5215" y="600455"/>
            <a:ext cx="1213103" cy="1877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743" y="3270503"/>
            <a:ext cx="2764536" cy="4114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604" y="1283817"/>
            <a:ext cx="8642350" cy="5074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2400" b="1" spc="-10" dirty="0">
                <a:latin typeface="Calibri"/>
                <a:cs typeface="Calibri"/>
              </a:rPr>
              <a:t>S</a:t>
            </a:r>
            <a:r>
              <a:rPr sz="2400" b="1" spc="5" dirty="0">
                <a:latin typeface="Calibri"/>
                <a:cs typeface="Calibri"/>
              </a:rPr>
              <a:t>I</a:t>
            </a:r>
            <a:r>
              <a:rPr sz="2400" b="1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094" rIns="0" bIns="0" rtlCol="0">
            <a:spAutoFit/>
          </a:bodyPr>
          <a:lstStyle/>
          <a:p>
            <a:pPr marL="1799589">
              <a:lnSpc>
                <a:spcPct val="100000"/>
              </a:lnSpc>
            </a:pPr>
            <a:r>
              <a:rPr spc="-5" dirty="0"/>
              <a:t>Beneficios</a:t>
            </a:r>
            <a:r>
              <a:rPr spc="-85" dirty="0"/>
              <a:t> </a:t>
            </a:r>
            <a:r>
              <a:rPr spc="-10" dirty="0"/>
              <a:t>ambientales</a:t>
            </a:r>
          </a:p>
        </p:txBody>
      </p:sp>
      <p:sp>
        <p:nvSpPr>
          <p:cNvPr id="4" name="object 4"/>
          <p:cNvSpPr/>
          <p:nvPr/>
        </p:nvSpPr>
        <p:spPr>
          <a:xfrm>
            <a:off x="237604" y="1283817"/>
            <a:ext cx="8641961" cy="492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243" y="1291234"/>
            <a:ext cx="8649970" cy="4928870"/>
          </a:xfrm>
          <a:custGeom>
            <a:avLst/>
            <a:gdLst/>
            <a:ahLst/>
            <a:cxnLst/>
            <a:rect l="l" t="t" r="r" b="b"/>
            <a:pathLst>
              <a:path w="8649970" h="4928870">
                <a:moveTo>
                  <a:pt x="0" y="0"/>
                </a:moveTo>
                <a:lnTo>
                  <a:pt x="8649525" y="0"/>
                </a:lnTo>
                <a:lnTo>
                  <a:pt x="8649525" y="4928603"/>
                </a:lnTo>
                <a:lnTo>
                  <a:pt x="0" y="492860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982" rIns="0" bIns="0" rtlCol="0">
            <a:spAutoFit/>
          </a:bodyPr>
          <a:lstStyle/>
          <a:p>
            <a:pPr marL="3185160" marR="5080" indent="-2630805">
              <a:lnSpc>
                <a:spcPct val="100000"/>
              </a:lnSpc>
            </a:pPr>
            <a:r>
              <a:rPr sz="2400" spc="-5" dirty="0"/>
              <a:t>Implementación </a:t>
            </a:r>
            <a:r>
              <a:rPr sz="2400" dirty="0"/>
              <a:t>de </a:t>
            </a:r>
            <a:r>
              <a:rPr sz="2400" spc="5" dirty="0"/>
              <a:t>la Guía </a:t>
            </a:r>
            <a:r>
              <a:rPr sz="2400" dirty="0"/>
              <a:t>de </a:t>
            </a:r>
            <a:r>
              <a:rPr sz="2400" spc="-5" dirty="0"/>
              <a:t>Buenas </a:t>
            </a:r>
            <a:r>
              <a:rPr sz="2400" spc="-10" dirty="0"/>
              <a:t>Prácticas</a:t>
            </a:r>
            <a:r>
              <a:rPr sz="2400" spc="-185" dirty="0"/>
              <a:t> </a:t>
            </a:r>
            <a:r>
              <a:rPr sz="2400" spc="-5" dirty="0"/>
              <a:t>en  Pollerías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5737682" y="1143005"/>
            <a:ext cx="3263366" cy="5005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42982"/>
            <a:ext cx="5728919" cy="507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25" y="3707803"/>
            <a:ext cx="3428974" cy="3150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57650" y="3929062"/>
            <a:ext cx="1928761" cy="2928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250" y="0"/>
            <a:ext cx="5238750" cy="39290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7314" y="319532"/>
            <a:ext cx="3411854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/>
              <a:t>Audiencia </a:t>
            </a:r>
            <a:r>
              <a:rPr sz="2400" spc="-5" dirty="0"/>
              <a:t>Pública</a:t>
            </a:r>
            <a:r>
              <a:rPr sz="2400" spc="-155" dirty="0"/>
              <a:t> </a:t>
            </a:r>
            <a:r>
              <a:rPr sz="2400" spc="-5" dirty="0"/>
              <a:t>Pollerías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0" y="1071587"/>
            <a:ext cx="3905250" cy="52863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003552"/>
            <a:ext cx="143891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buClr>
                <a:srgbClr val="000066"/>
              </a:buClr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800" dirty="0">
                <a:solidFill>
                  <a:srgbClr val="000066"/>
                </a:solidFill>
              </a:rPr>
              <a:t>A</a:t>
            </a:r>
            <a:r>
              <a:rPr sz="2800" spc="5" dirty="0">
                <a:solidFill>
                  <a:srgbClr val="000066"/>
                </a:solidFill>
              </a:rPr>
              <a:t>st</a:t>
            </a:r>
            <a:r>
              <a:rPr sz="2800" dirty="0">
                <a:solidFill>
                  <a:srgbClr val="000066"/>
                </a:solidFill>
              </a:rPr>
              <a:t>o</a:t>
            </a:r>
            <a:r>
              <a:rPr sz="2800" spc="10" dirty="0">
                <a:solidFill>
                  <a:srgbClr val="000066"/>
                </a:solidFill>
              </a:rPr>
              <a:t>r</a:t>
            </a:r>
            <a:r>
              <a:rPr sz="2800" spc="5" dirty="0">
                <a:solidFill>
                  <a:srgbClr val="000066"/>
                </a:solidFill>
              </a:rPr>
              <a:t>i</a:t>
            </a:r>
            <a:r>
              <a:rPr sz="2800" dirty="0">
                <a:solidFill>
                  <a:srgbClr val="000066"/>
                </a:solidFill>
              </a:rPr>
              <a:t>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857487" y="0"/>
            <a:ext cx="628648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89" y="381000"/>
            <a:ext cx="480758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dirty="0"/>
              <a:t>Eficiencia tecnológica</a:t>
            </a:r>
            <a:r>
              <a:rPr sz="2800" spc="-145" dirty="0"/>
              <a:t> </a:t>
            </a:r>
            <a:r>
              <a:rPr sz="2800" spc="5" dirty="0"/>
              <a:t>Ladrilleras  Horno</a:t>
            </a:r>
            <a:r>
              <a:rPr sz="2800" spc="-135" dirty="0"/>
              <a:t> </a:t>
            </a:r>
            <a:r>
              <a:rPr sz="2800" dirty="0"/>
              <a:t>convencional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490" y="1513776"/>
            <a:ext cx="4055745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235" marR="5080" indent="-344170" algn="just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1.- </a:t>
            </a:r>
            <a:r>
              <a:rPr sz="2000" b="1" dirty="0">
                <a:latin typeface="Calibri"/>
                <a:cs typeface="Calibri"/>
              </a:rPr>
              <a:t>Cuerpo </a:t>
            </a:r>
            <a:r>
              <a:rPr sz="2000" b="1" spc="-25" dirty="0">
                <a:latin typeface="Calibri"/>
                <a:cs typeface="Calibri"/>
              </a:rPr>
              <a:t>Inferior, </a:t>
            </a:r>
            <a:r>
              <a:rPr sz="2000" spc="-10" dirty="0">
                <a:latin typeface="Calibri"/>
                <a:cs typeface="Calibri"/>
              </a:rPr>
              <a:t>será la altura </a:t>
            </a:r>
            <a:r>
              <a:rPr sz="2000" spc="-5" dirty="0">
                <a:latin typeface="Calibri"/>
                <a:cs typeface="Calibri"/>
              </a:rPr>
              <a:t>total  </a:t>
            </a:r>
            <a:r>
              <a:rPr sz="2000" spc="-10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2 por ejemplo </a:t>
            </a:r>
            <a:r>
              <a:rPr sz="2000" dirty="0">
                <a:latin typeface="Calibri"/>
                <a:cs typeface="Calibri"/>
              </a:rPr>
              <a:t>si se </a:t>
            </a:r>
            <a:r>
              <a:rPr sz="2000" spc="-10" dirty="0">
                <a:latin typeface="Calibri"/>
                <a:cs typeface="Calibri"/>
              </a:rPr>
              <a:t>elige  </a:t>
            </a:r>
            <a:r>
              <a:rPr sz="2000" dirty="0">
                <a:latin typeface="Calibri"/>
                <a:cs typeface="Calibri"/>
              </a:rPr>
              <a:t>horno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capacidad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30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millares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32362" y="1354137"/>
            <a:ext cx="3600437" cy="2574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4490" y="3744214"/>
            <a:ext cx="28930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6245" algn="l"/>
                <a:tab pos="1353820" algn="l"/>
                <a:tab pos="2453640" algn="l"/>
              </a:tabLst>
            </a:pPr>
            <a:r>
              <a:rPr sz="2000" b="1" spc="-10" dirty="0">
                <a:latin typeface="Calibri"/>
                <a:cs typeface="Calibri"/>
              </a:rPr>
              <a:t>2.</a:t>
            </a:r>
            <a:r>
              <a:rPr sz="2000" b="1" spc="-5" dirty="0">
                <a:latin typeface="Calibri"/>
                <a:cs typeface="Calibri"/>
              </a:rPr>
              <a:t>-</a:t>
            </a:r>
            <a:r>
              <a:rPr sz="2000" b="1" dirty="0">
                <a:latin typeface="Calibri"/>
                <a:cs typeface="Calibri"/>
              </a:rPr>
              <a:t>	</a:t>
            </a:r>
            <a:r>
              <a:rPr sz="2000" b="1" spc="-5" dirty="0">
                <a:latin typeface="Calibri"/>
                <a:cs typeface="Calibri"/>
              </a:rPr>
              <a:t>C</a:t>
            </a:r>
            <a:r>
              <a:rPr sz="2000" b="1" spc="0" dirty="0">
                <a:latin typeface="Calibri"/>
                <a:cs typeface="Calibri"/>
              </a:rPr>
              <a:t>u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0" dirty="0">
                <a:latin typeface="Calibri"/>
                <a:cs typeface="Calibri"/>
              </a:rPr>
              <a:t>rp</a:t>
            </a:r>
            <a:r>
              <a:rPr sz="2000" b="1" spc="-5" dirty="0">
                <a:latin typeface="Calibri"/>
                <a:cs typeface="Calibri"/>
              </a:rPr>
              <a:t>o</a:t>
            </a:r>
            <a:r>
              <a:rPr sz="2000" b="1" dirty="0">
                <a:latin typeface="Calibri"/>
                <a:cs typeface="Calibri"/>
              </a:rPr>
              <a:t>	</a:t>
            </a:r>
            <a:r>
              <a:rPr sz="2000" b="1" spc="-15" dirty="0">
                <a:latin typeface="Calibri"/>
                <a:cs typeface="Calibri"/>
              </a:rPr>
              <a:t>S</a:t>
            </a:r>
            <a:r>
              <a:rPr sz="2000" b="1" spc="0" dirty="0">
                <a:latin typeface="Calibri"/>
                <a:cs typeface="Calibri"/>
              </a:rPr>
              <a:t>up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0" dirty="0">
                <a:latin typeface="Calibri"/>
                <a:cs typeface="Calibri"/>
              </a:rPr>
              <a:t>r</a:t>
            </a:r>
            <a:r>
              <a:rPr sz="2000" b="1" spc="-15" dirty="0">
                <a:latin typeface="Calibri"/>
                <a:cs typeface="Calibri"/>
              </a:rPr>
              <a:t>i</a:t>
            </a:r>
            <a:r>
              <a:rPr sz="2000" b="1" dirty="0">
                <a:latin typeface="Calibri"/>
                <a:cs typeface="Calibri"/>
              </a:rPr>
              <a:t>o</a:t>
            </a:r>
            <a:r>
              <a:rPr sz="2000" b="1" spc="-140" dirty="0">
                <a:latin typeface="Calibri"/>
                <a:cs typeface="Calibri"/>
              </a:rPr>
              <a:t>r</a:t>
            </a:r>
            <a:r>
              <a:rPr sz="2000" b="1" spc="-5" dirty="0">
                <a:latin typeface="Calibri"/>
                <a:cs typeface="Calibri"/>
              </a:rPr>
              <a:t>,</a:t>
            </a:r>
            <a:r>
              <a:rPr sz="2000" b="1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s</a:t>
            </a:r>
            <a:r>
              <a:rPr sz="2000" spc="-15" dirty="0">
                <a:latin typeface="Calibri"/>
                <a:cs typeface="Calibri"/>
              </a:rPr>
              <a:t>e</a:t>
            </a:r>
            <a:r>
              <a:rPr sz="2000" spc="-55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á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121" y="3744214"/>
            <a:ext cx="9607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4805" algn="l"/>
              </a:tabLst>
            </a:pPr>
            <a:r>
              <a:rPr sz="2000" spc="-10" dirty="0">
                <a:latin typeface="Calibri"/>
                <a:cs typeface="Calibri"/>
              </a:rPr>
              <a:t>la	</a:t>
            </a:r>
            <a:r>
              <a:rPr sz="2000" spc="-15" dirty="0">
                <a:latin typeface="Calibri"/>
                <a:cs typeface="Calibri"/>
              </a:rPr>
              <a:t>altura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800" y="4049064"/>
            <a:ext cx="3640454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total </a:t>
            </a:r>
            <a:r>
              <a:rPr sz="2000" spc="-15" dirty="0">
                <a:latin typeface="Calibri"/>
                <a:cs typeface="Calibri"/>
              </a:rPr>
              <a:t>entre </a:t>
            </a:r>
            <a:r>
              <a:rPr sz="2000" spc="-5" dirty="0">
                <a:latin typeface="Calibri"/>
                <a:cs typeface="Calibri"/>
              </a:rPr>
              <a:t>2 por </a:t>
            </a:r>
            <a:r>
              <a:rPr sz="2000" spc="-10" dirty="0">
                <a:latin typeface="Calibri"/>
                <a:cs typeface="Calibri"/>
              </a:rPr>
              <a:t>ejemplo si </a:t>
            </a:r>
            <a:r>
              <a:rPr sz="2000" spc="5" dirty="0">
                <a:latin typeface="Calibri"/>
                <a:cs typeface="Calibri"/>
              </a:rPr>
              <a:t>se  </a:t>
            </a:r>
            <a:r>
              <a:rPr sz="2000" spc="-10" dirty="0">
                <a:latin typeface="Calibri"/>
                <a:cs typeface="Calibri"/>
              </a:rPr>
              <a:t>elige </a:t>
            </a:r>
            <a:r>
              <a:rPr sz="2000" dirty="0">
                <a:latin typeface="Calibri"/>
                <a:cs typeface="Calibri"/>
              </a:rPr>
              <a:t>horno </a:t>
            </a:r>
            <a:r>
              <a:rPr sz="2000" spc="-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capacidad </a:t>
            </a:r>
            <a:r>
              <a:rPr sz="2000" spc="-15" dirty="0">
                <a:latin typeface="Calibri"/>
                <a:cs typeface="Calibri"/>
              </a:rPr>
              <a:t>de </a:t>
            </a:r>
            <a:r>
              <a:rPr sz="2000" spc="-10" dirty="0">
                <a:latin typeface="Calibri"/>
                <a:cs typeface="Calibri"/>
              </a:rPr>
              <a:t>30  millares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3800" y="3951313"/>
            <a:ext cx="3528961" cy="2835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89" y="410845"/>
            <a:ext cx="480758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dirty="0"/>
              <a:t>Eficiencia tecnológica</a:t>
            </a:r>
            <a:r>
              <a:rPr sz="2800" spc="-145" dirty="0"/>
              <a:t> </a:t>
            </a:r>
            <a:r>
              <a:rPr sz="2800" spc="5" dirty="0"/>
              <a:t>Ladrilleras  Horno</a:t>
            </a:r>
            <a:r>
              <a:rPr sz="2800" spc="-135" dirty="0"/>
              <a:t> </a:t>
            </a:r>
            <a:r>
              <a:rPr sz="2800" dirty="0"/>
              <a:t>convencional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799" y="1513776"/>
            <a:ext cx="4700905" cy="1305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horno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vertical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fue construido en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2006.</a:t>
            </a:r>
            <a:endParaRPr sz="20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Se encuentra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ubicado en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Asociación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1º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 </a:t>
            </a:r>
            <a:r>
              <a:rPr sz="2000" b="1" spc="-25" dirty="0">
                <a:solidFill>
                  <a:srgbClr val="000066"/>
                </a:solidFill>
                <a:latin typeface="Calibri"/>
                <a:cs typeface="Calibri"/>
              </a:rPr>
              <a:t>mayo, </a:t>
            </a:r>
            <a:r>
              <a:rPr sz="2000" b="1" spc="-70" dirty="0">
                <a:solidFill>
                  <a:srgbClr val="000066"/>
                </a:solidFill>
                <a:latin typeface="Calibri"/>
                <a:cs typeface="Calibri"/>
              </a:rPr>
              <a:t>PJ 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Horacio Zevallos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Gamez, 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Socabaya, 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Arequipa.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799" y="3220910"/>
            <a:ext cx="173608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35735" algn="l"/>
              </a:tabLst>
            </a:pPr>
            <a:r>
              <a:rPr sz="2000" b="1" spc="-17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rm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l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4168" y="3220910"/>
            <a:ext cx="88201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pru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b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7958" y="3220910"/>
            <a:ext cx="1718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experimentales,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052" y="3525761"/>
            <a:ext cx="374205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continuó funcionando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por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6</a:t>
            </a:r>
            <a:r>
              <a:rPr sz="2000" b="1" spc="-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meses.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04032" y="3891572"/>
            <a:ext cx="22371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84630" algn="l"/>
                <a:tab pos="1987550" algn="l"/>
              </a:tabLst>
            </a:pP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d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fi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c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c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	e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su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305" y="3891572"/>
            <a:ext cx="224472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423670" algn="l"/>
              </a:tabLst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-20" dirty="0">
                <a:solidFill>
                  <a:srgbClr val="000066"/>
                </a:solidFill>
                <a:latin typeface="Calibri"/>
                <a:cs typeface="Calibri"/>
              </a:rPr>
              <a:t>n</a:t>
            </a:r>
            <a:r>
              <a:rPr sz="2000" b="1" spc="-2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ó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	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l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g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un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as  funcionamiento.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305" y="4928044"/>
            <a:ext cx="469709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Identificadas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las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deficiencias,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se 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realizó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un 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afinamiento</a:t>
            </a:r>
            <a:r>
              <a:rPr sz="2000" b="1" spc="-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tecnológico.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8937" y="1555788"/>
            <a:ext cx="3090811" cy="4400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42988"/>
            <a:ext cx="9144000" cy="5072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-152400"/>
            <a:ext cx="8229600" cy="1143000"/>
          </a:xfrm>
          <a:prstGeom prst="rect">
            <a:avLst/>
          </a:prstGeom>
        </p:spPr>
        <p:txBody>
          <a:bodyPr vert="horz" wrap="square" lIns="0" tIns="312165" rIns="0" bIns="0" rtlCol="0">
            <a:spAutoFit/>
          </a:bodyPr>
          <a:lstStyle/>
          <a:p>
            <a:pPr marL="435609">
              <a:lnSpc>
                <a:spcPct val="100000"/>
              </a:lnSpc>
            </a:pPr>
            <a:r>
              <a:rPr sz="2400" spc="-10" dirty="0"/>
              <a:t>Sistema </a:t>
            </a:r>
            <a:r>
              <a:rPr sz="2400" dirty="0"/>
              <a:t>de Vigilancia de </a:t>
            </a:r>
            <a:r>
              <a:rPr sz="2400" spc="5" dirty="0"/>
              <a:t>la </a:t>
            </a:r>
            <a:r>
              <a:rPr sz="2400" dirty="0"/>
              <a:t>Calidad </a:t>
            </a:r>
            <a:r>
              <a:rPr sz="2400" spc="-5" dirty="0"/>
              <a:t>del</a:t>
            </a:r>
            <a:r>
              <a:rPr sz="2400" spc="-145" dirty="0"/>
              <a:t> </a:t>
            </a:r>
            <a:r>
              <a:rPr sz="2400" spc="-5" dirty="0"/>
              <a:t>Aire</a:t>
            </a:r>
            <a:endParaRPr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2926" y="6628447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0066"/>
                </a:solidFill>
                <a:latin typeface="Calibri"/>
                <a:cs typeface="Calibri"/>
              </a:rPr>
              <a:t>45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4789" rIns="0" bIns="0" rtlCol="0">
            <a:spAutoFit/>
          </a:bodyPr>
          <a:lstStyle/>
          <a:p>
            <a:pPr marL="1924685">
              <a:lnSpc>
                <a:spcPct val="100000"/>
              </a:lnSpc>
            </a:pPr>
            <a:r>
              <a:rPr spc="-20" dirty="0"/>
              <a:t>Proyectos </a:t>
            </a:r>
            <a:r>
              <a:rPr spc="-30" dirty="0"/>
              <a:t>Fase </a:t>
            </a:r>
            <a:r>
              <a:rPr spc="-5" dirty="0"/>
              <a:t>I PRAL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7515" y="1276603"/>
            <a:ext cx="8090534" cy="444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marR="60325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Boletín sobre calidad del aire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en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Sistema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Información 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Ambiental Regional</a:t>
            </a:r>
            <a:r>
              <a:rPr sz="2400" b="1" spc="-1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Arequipa-SIAR</a:t>
            </a:r>
            <a:endParaRPr sz="24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1200"/>
              </a:spcBef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Municipalidad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Provincial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400" b="1" spc="-13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Arequipa-Pollerías</a:t>
            </a:r>
            <a:endParaRPr sz="24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spcBef>
                <a:spcPts val="1200"/>
              </a:spcBef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SENAMHI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caracterización vertical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400" b="1" spc="-15" dirty="0">
                <a:solidFill>
                  <a:srgbClr val="000066"/>
                </a:solidFill>
                <a:latin typeface="Calibri"/>
                <a:cs typeface="Calibri"/>
              </a:rPr>
              <a:t>troposfera</a:t>
            </a:r>
            <a:r>
              <a:rPr sz="2400" b="1" spc="-12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baja</a:t>
            </a:r>
            <a:endParaRPr sz="2400">
              <a:latin typeface="Calibri"/>
              <a:cs typeface="Calibri"/>
            </a:endParaRPr>
          </a:p>
          <a:p>
            <a:pPr marL="622300" marR="5080" indent="-609600">
              <a:lnSpc>
                <a:spcPct val="100000"/>
              </a:lnSpc>
              <a:spcBef>
                <a:spcPts val="1200"/>
              </a:spcBef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Universidad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Católica San Pablo-Evaluación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conversión 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a GLP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vehículos</a:t>
            </a:r>
            <a:r>
              <a:rPr sz="2400" b="1" spc="-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gasolineros</a:t>
            </a:r>
            <a:endParaRPr sz="2400">
              <a:latin typeface="Calibri"/>
              <a:cs typeface="Calibri"/>
            </a:endParaRPr>
          </a:p>
          <a:p>
            <a:pPr marL="622300" marR="84455" indent="-609600">
              <a:lnSpc>
                <a:spcPct val="100000"/>
              </a:lnSpc>
              <a:spcBef>
                <a:spcPts val="1200"/>
              </a:spcBef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Universidad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Católica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-15" dirty="0">
                <a:solidFill>
                  <a:srgbClr val="000066"/>
                </a:solidFill>
                <a:latin typeface="Calibri"/>
                <a:cs typeface="Calibri"/>
              </a:rPr>
              <a:t>Santa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María-Estudio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saturación 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SO</a:t>
            </a:r>
            <a:r>
              <a:rPr sz="2400" b="1" spc="-7" baseline="-20833" dirty="0">
                <a:solidFill>
                  <a:srgbClr val="000066"/>
                </a:solidFill>
                <a:latin typeface="Calibri"/>
                <a:cs typeface="Calibri"/>
              </a:rPr>
              <a:t>2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en</a:t>
            </a:r>
            <a:r>
              <a:rPr sz="2400" b="1" spc="3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000066"/>
                </a:solidFill>
                <a:latin typeface="Calibri"/>
                <a:cs typeface="Calibri"/>
              </a:rPr>
              <a:t>Tambo</a:t>
            </a:r>
            <a:endParaRPr sz="2400">
              <a:latin typeface="Calibri"/>
              <a:cs typeface="Calibri"/>
            </a:endParaRPr>
          </a:p>
          <a:p>
            <a:pPr marL="622300" marR="1049020" indent="-609600">
              <a:lnSpc>
                <a:spcPct val="100000"/>
              </a:lnSpc>
              <a:spcBef>
                <a:spcPts val="1200"/>
              </a:spcBef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Evaluación </a:t>
            </a:r>
            <a:r>
              <a:rPr sz="2400" b="1" dirty="0">
                <a:solidFill>
                  <a:srgbClr val="000066"/>
                </a:solidFill>
                <a:latin typeface="Calibri"/>
                <a:cs typeface="Calibri"/>
              </a:rPr>
              <a:t>de daños de </a:t>
            </a:r>
            <a:r>
              <a:rPr sz="24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contaminación del aire</a:t>
            </a:r>
            <a:r>
              <a:rPr sz="2400" b="1" spc="-22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000066"/>
                </a:solidFill>
                <a:latin typeface="Calibri"/>
                <a:cs typeface="Calibri"/>
              </a:rPr>
              <a:t>monumentos</a:t>
            </a:r>
            <a:r>
              <a:rPr sz="2400" b="1" spc="-5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0066"/>
                </a:solidFill>
                <a:latin typeface="Calibri"/>
                <a:cs typeface="Calibri"/>
              </a:rPr>
              <a:t>históricos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800" y="3421430"/>
            <a:ext cx="3191510" cy="71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10" dirty="0">
                <a:solidFill>
                  <a:srgbClr val="000066"/>
                </a:solidFill>
                <a:latin typeface="Calibri"/>
                <a:cs typeface="Calibri"/>
              </a:rPr>
              <a:t>Nuevos</a:t>
            </a:r>
            <a:r>
              <a:rPr sz="4400" b="1" spc="-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4400" b="1" spc="-15" dirty="0">
                <a:solidFill>
                  <a:srgbClr val="000066"/>
                </a:solidFill>
                <a:latin typeface="Calibri"/>
                <a:cs typeface="Calibri"/>
              </a:rPr>
              <a:t>Retos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3509" rIns="0" bIns="0" rtlCol="0">
            <a:spAutoFit/>
          </a:bodyPr>
          <a:lstStyle/>
          <a:p>
            <a:pPr marL="1958339">
              <a:lnSpc>
                <a:spcPct val="100000"/>
              </a:lnSpc>
            </a:pPr>
            <a:r>
              <a:rPr sz="4400" spc="-10" dirty="0"/>
              <a:t>Calidad del</a:t>
            </a:r>
            <a:r>
              <a:rPr sz="4400" spc="-40" dirty="0"/>
              <a:t> </a:t>
            </a:r>
            <a:r>
              <a:rPr sz="4400" spc="-10" dirty="0"/>
              <a:t>aire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21208" y="1889760"/>
            <a:ext cx="755904" cy="67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8680" y="1895855"/>
            <a:ext cx="4517136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8888" y="3063239"/>
            <a:ext cx="658368" cy="588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8447" y="3069335"/>
            <a:ext cx="3739896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55535" y="3069335"/>
            <a:ext cx="905255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888" y="3575303"/>
            <a:ext cx="658368" cy="588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98447" y="3581400"/>
            <a:ext cx="5053584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55535" y="3581400"/>
            <a:ext cx="975359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25511" y="3813047"/>
            <a:ext cx="579120" cy="3505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4540" y="2001520"/>
            <a:ext cx="434276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3200" b="1" spc="-10" dirty="0">
                <a:latin typeface="Calibri"/>
                <a:cs typeface="Calibri"/>
              </a:rPr>
              <a:t>Contaminantes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críticos: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1383" y="3161791"/>
            <a:ext cx="4890135" cy="969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Calibri"/>
              <a:buChar char="–"/>
              <a:tabLst>
                <a:tab pos="299720" algn="l"/>
              </a:tabLst>
            </a:pP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Monóxido de</a:t>
            </a:r>
            <a:r>
              <a:rPr sz="2800" b="1" spc="-17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carbono</a:t>
            </a:r>
            <a:endParaRPr sz="2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70"/>
              </a:spcBef>
              <a:buFont typeface="Calibri"/>
              <a:buChar char="–"/>
              <a:tabLst>
                <a:tab pos="299085" algn="l"/>
              </a:tabLst>
            </a:pP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Partículas 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menores a </a:t>
            </a:r>
            <a:r>
              <a:rPr sz="2800" b="1" spc="-5" dirty="0">
                <a:solidFill>
                  <a:srgbClr val="000066"/>
                </a:solidFill>
                <a:latin typeface="Calibri"/>
                <a:cs typeface="Calibri"/>
              </a:rPr>
              <a:t>10</a:t>
            </a:r>
            <a:r>
              <a:rPr sz="2800" b="1" spc="-16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000066"/>
                </a:solidFill>
                <a:latin typeface="Calibri"/>
                <a:cs typeface="Calibri"/>
              </a:rPr>
              <a:t>micras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4743" y="3076447"/>
            <a:ext cx="770255" cy="1110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CO  </a:t>
            </a:r>
            <a:r>
              <a:rPr sz="2800" b="1" spc="-10" dirty="0">
                <a:solidFill>
                  <a:srgbClr val="000066"/>
                </a:solidFill>
                <a:latin typeface="Calibri"/>
                <a:cs typeface="Calibri"/>
              </a:rPr>
              <a:t>P</a:t>
            </a:r>
            <a:r>
              <a:rPr sz="2800" b="1" dirty="0">
                <a:solidFill>
                  <a:srgbClr val="000066"/>
                </a:solidFill>
                <a:latin typeface="Calibri"/>
                <a:cs typeface="Calibri"/>
              </a:rPr>
              <a:t>M</a:t>
            </a:r>
            <a:r>
              <a:rPr sz="2775" b="1" spc="30" baseline="-19519" dirty="0">
                <a:solidFill>
                  <a:srgbClr val="000066"/>
                </a:solidFill>
                <a:latin typeface="Calibri"/>
                <a:cs typeface="Calibri"/>
              </a:rPr>
              <a:t>10</a:t>
            </a:r>
            <a:endParaRPr sz="2775" baseline="-19519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32926" y="6628447"/>
            <a:ext cx="20256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5" dirty="0">
                <a:solidFill>
                  <a:srgbClr val="000066"/>
                </a:solidFill>
                <a:latin typeface="Calibri"/>
                <a:cs typeface="Calibri"/>
              </a:rPr>
              <a:t>47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515" y="1622615"/>
            <a:ext cx="8157209" cy="405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230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Fortalecer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institucionalidad</a:t>
            </a:r>
            <a:r>
              <a:rPr sz="2200" b="1" spc="-8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desarrollada.</a:t>
            </a:r>
            <a:endParaRPr sz="2200">
              <a:latin typeface="Calibri"/>
              <a:cs typeface="Calibri"/>
            </a:endParaRPr>
          </a:p>
          <a:p>
            <a:pPr marL="622300" marR="385445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Implementación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puesta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en marcha del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Sistema </a:t>
            </a:r>
            <a:r>
              <a:rPr sz="2200" b="1" spc="-15" dirty="0">
                <a:solidFill>
                  <a:srgbClr val="000066"/>
                </a:solidFill>
                <a:latin typeface="Calibri"/>
                <a:cs typeface="Calibri"/>
              </a:rPr>
              <a:t>Integrado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de  </a:t>
            </a:r>
            <a:r>
              <a:rPr sz="2200" b="1" spc="-20" dirty="0">
                <a:solidFill>
                  <a:srgbClr val="000066"/>
                </a:solidFill>
                <a:latin typeface="Calibri"/>
                <a:cs typeface="Calibri"/>
              </a:rPr>
              <a:t>Transporte</a:t>
            </a:r>
            <a:endParaRPr sz="22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Aumento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del número de pollerías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con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hornos de bajas</a:t>
            </a:r>
            <a:r>
              <a:rPr sz="2200" b="1" spc="-4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emisiones</a:t>
            </a:r>
            <a:endParaRPr sz="2200">
              <a:latin typeface="Calibri"/>
              <a:cs typeface="Calibri"/>
            </a:endParaRPr>
          </a:p>
          <a:p>
            <a:pPr marL="622300" marR="508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Implementación de las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mejoras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tecnológicas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(Guía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Buenas  Prácticas) en hornos convencionales ladrilleros,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incluye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mejora 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calidad de</a:t>
            </a:r>
            <a:r>
              <a:rPr sz="2200" b="1" spc="-114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ladrillo</a:t>
            </a:r>
            <a:endParaRPr sz="2200">
              <a:latin typeface="Calibri"/>
              <a:cs typeface="Calibri"/>
            </a:endParaRPr>
          </a:p>
          <a:p>
            <a:pPr marL="62230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Implementación de piloto de revisiones técnicas en</a:t>
            </a:r>
            <a:r>
              <a:rPr sz="2200" b="1" spc="-11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Arequipa</a:t>
            </a:r>
            <a:endParaRPr sz="2200">
              <a:latin typeface="Calibri"/>
              <a:cs typeface="Calibri"/>
            </a:endParaRPr>
          </a:p>
          <a:p>
            <a:pPr marL="622300" marR="26670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935" algn="l"/>
              </a:tabLst>
            </a:pP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Consolidación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del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diseño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5" dirty="0">
                <a:solidFill>
                  <a:srgbClr val="000066"/>
                </a:solidFill>
                <a:latin typeface="Calibri"/>
                <a:cs typeface="Calibri"/>
              </a:rPr>
              <a:t>la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red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monitoreo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calidad del  aire</a:t>
            </a:r>
            <a:endParaRPr sz="2200">
              <a:latin typeface="Calibri"/>
              <a:cs typeface="Calibri"/>
            </a:endParaRPr>
          </a:p>
          <a:p>
            <a:pPr marL="622300" marR="148590" indent="-609600">
              <a:lnSpc>
                <a:spcPct val="100000"/>
              </a:lnSpc>
              <a:buClr>
                <a:srgbClr val="800000"/>
              </a:buClr>
              <a:buFont typeface="Calibri"/>
              <a:buChar char="•"/>
              <a:tabLst>
                <a:tab pos="621665" algn="l"/>
                <a:tab pos="622300" algn="l"/>
              </a:tabLst>
            </a:pP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Mantenimiento </a:t>
            </a:r>
            <a:r>
              <a:rPr sz="2200" b="1" dirty="0">
                <a:solidFill>
                  <a:srgbClr val="000066"/>
                </a:solidFill>
                <a:latin typeface="Calibri"/>
                <a:cs typeface="Calibri"/>
              </a:rPr>
              <a:t>y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mejora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del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Sistema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de Información </a:t>
            </a:r>
            <a:r>
              <a:rPr sz="2200" b="1" spc="-10" dirty="0">
                <a:solidFill>
                  <a:srgbClr val="000066"/>
                </a:solidFill>
                <a:latin typeface="Calibri"/>
                <a:cs typeface="Calibri"/>
              </a:rPr>
              <a:t>Ambiental  </a:t>
            </a:r>
            <a:r>
              <a:rPr sz="2200" b="1" spc="-5" dirty="0">
                <a:solidFill>
                  <a:srgbClr val="000066"/>
                </a:solidFill>
                <a:latin typeface="Calibri"/>
                <a:cs typeface="Calibri"/>
              </a:rPr>
              <a:t>Regional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1318" y="6628447"/>
            <a:ext cx="11557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0066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1764" y="216661"/>
            <a:ext cx="6179820" cy="75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b="1" spc="-10" dirty="0">
                <a:latin typeface="Arial Black"/>
                <a:cs typeface="Arial Black"/>
              </a:rPr>
              <a:t>Relación </a:t>
            </a:r>
            <a:r>
              <a:rPr sz="2400" b="1" dirty="0">
                <a:latin typeface="Arial Black"/>
                <a:cs typeface="Arial Black"/>
              </a:rPr>
              <a:t>de CO con </a:t>
            </a:r>
            <a:r>
              <a:rPr sz="2400" b="1" spc="-5" dirty="0">
                <a:latin typeface="Arial Black"/>
                <a:cs typeface="Arial Black"/>
              </a:rPr>
              <a:t>las emisiones</a:t>
            </a:r>
            <a:r>
              <a:rPr sz="2400" b="1" spc="-114" dirty="0">
                <a:latin typeface="Arial Black"/>
                <a:cs typeface="Arial Black"/>
              </a:rPr>
              <a:t> </a:t>
            </a:r>
            <a:r>
              <a:rPr sz="2400" b="1" spc="5" dirty="0">
                <a:latin typeface="Arial Black"/>
                <a:cs typeface="Arial Black"/>
              </a:rPr>
              <a:t>de</a:t>
            </a:r>
            <a:endParaRPr sz="24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  <a:spcBef>
                <a:spcPts val="25"/>
              </a:spcBef>
            </a:pPr>
            <a:r>
              <a:rPr sz="2400" b="1" spc="5" dirty="0">
                <a:latin typeface="Arial Black"/>
                <a:cs typeface="Arial Black"/>
              </a:rPr>
              <a:t>com</a:t>
            </a:r>
            <a:r>
              <a:rPr sz="2400" b="1" dirty="0">
                <a:latin typeface="Arial Black"/>
                <a:cs typeface="Arial Black"/>
              </a:rPr>
              <a:t>b</a:t>
            </a:r>
            <a:r>
              <a:rPr sz="2400" b="1" spc="5" dirty="0">
                <a:latin typeface="Arial Black"/>
                <a:cs typeface="Arial Black"/>
              </a:rPr>
              <a:t>u</a:t>
            </a:r>
            <a:r>
              <a:rPr sz="2400" b="1" spc="-5" dirty="0">
                <a:latin typeface="Arial Black"/>
                <a:cs typeface="Arial Black"/>
              </a:rPr>
              <a:t>s</a:t>
            </a:r>
            <a:r>
              <a:rPr sz="2400" b="1" spc="-10" dirty="0">
                <a:latin typeface="Arial Black"/>
                <a:cs typeface="Arial Black"/>
              </a:rPr>
              <a:t>ti</a:t>
            </a:r>
            <a:r>
              <a:rPr sz="2400" b="1" spc="5" dirty="0">
                <a:latin typeface="Arial Black"/>
                <a:cs typeface="Arial Black"/>
              </a:rPr>
              <a:t>ón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11" y="1236698"/>
            <a:ext cx="9041892" cy="5163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208" y="12783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9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71403" y="2034222"/>
            <a:ext cx="231775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625"/>
              </a:spcBef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4407" y="2004364"/>
            <a:ext cx="513080" cy="42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40"/>
              </a:lnSpc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  <a:p>
            <a:pPr marL="299720">
              <a:lnSpc>
                <a:spcPts val="940"/>
              </a:lnSpc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  <a:spcBef>
                <a:spcPts val="310"/>
              </a:spcBef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1883" y="2332697"/>
            <a:ext cx="22542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70" dirty="0">
                <a:latin typeface="Arial"/>
                <a:cs typeface="Arial"/>
              </a:rPr>
              <a:t>0%</a:t>
            </a:r>
            <a:endParaRPr sz="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2398" y="2591384"/>
            <a:ext cx="30226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55" dirty="0">
                <a:latin typeface="Arial"/>
                <a:cs typeface="Arial"/>
              </a:rPr>
              <a:t>14%</a:t>
            </a:r>
            <a:endParaRPr sz="8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8383" y="2651074"/>
            <a:ext cx="22542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70" dirty="0">
                <a:latin typeface="Arial"/>
                <a:cs typeface="Arial"/>
              </a:rPr>
              <a:t>2%</a:t>
            </a:r>
            <a:endParaRPr sz="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60181" y="2770466"/>
            <a:ext cx="225425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70" dirty="0">
                <a:latin typeface="Arial"/>
                <a:cs typeface="Arial"/>
              </a:rPr>
              <a:t>2%</a:t>
            </a:r>
            <a:endParaRPr sz="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0723" y="3735565"/>
            <a:ext cx="302260" cy="141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b="1" spc="155" dirty="0">
                <a:latin typeface="Arial"/>
                <a:cs typeface="Arial"/>
              </a:rPr>
              <a:t>82%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1982" y="1368272"/>
            <a:ext cx="4849495" cy="29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310" dirty="0">
                <a:latin typeface="Arial"/>
                <a:cs typeface="Arial"/>
              </a:rPr>
              <a:t>Emisiones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spc="340" dirty="0">
                <a:latin typeface="Arial"/>
                <a:cs typeface="Arial"/>
              </a:rPr>
              <a:t>de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spc="330" dirty="0">
                <a:latin typeface="Arial"/>
                <a:cs typeface="Arial"/>
              </a:rPr>
              <a:t>Combustión</a:t>
            </a:r>
            <a:r>
              <a:rPr sz="1850" b="1" spc="114" dirty="0">
                <a:latin typeface="Arial"/>
                <a:cs typeface="Arial"/>
              </a:rPr>
              <a:t> </a:t>
            </a:r>
            <a:r>
              <a:rPr sz="1850" b="1" spc="340" dirty="0">
                <a:latin typeface="Arial"/>
                <a:cs typeface="Arial"/>
              </a:rPr>
              <a:t>de</a:t>
            </a:r>
            <a:r>
              <a:rPr sz="1850" b="1" spc="150" dirty="0">
                <a:latin typeface="Arial"/>
                <a:cs typeface="Arial"/>
              </a:rPr>
              <a:t> </a:t>
            </a:r>
            <a:r>
              <a:rPr sz="1850" b="1" spc="405" dirty="0">
                <a:latin typeface="Arial"/>
                <a:cs typeface="Arial"/>
              </a:rPr>
              <a:t>CO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144" y="1294259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443" y="0"/>
                </a:lnTo>
              </a:path>
            </a:pathLst>
          </a:custGeom>
          <a:ln w="317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144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999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FF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31751"/>
                </a:moveTo>
                <a:lnTo>
                  <a:pt x="44443" y="31751"/>
                </a:lnTo>
                <a:lnTo>
                  <a:pt x="44443" y="0"/>
                </a:lnTo>
                <a:lnTo>
                  <a:pt x="0" y="0"/>
                </a:lnTo>
                <a:lnTo>
                  <a:pt x="0" y="317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208" y="1278383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226294" y="5498377"/>
          <a:ext cx="7424532" cy="697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5979"/>
                <a:gridCol w="1957123"/>
                <a:gridCol w="1827167"/>
                <a:gridCol w="1704263"/>
              </a:tblGrid>
              <a:tr h="235853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100" dirty="0">
                          <a:latin typeface="Arial"/>
                          <a:cs typeface="Arial"/>
                        </a:rPr>
                        <a:t>Industria</a:t>
                      </a:r>
                      <a:r>
                        <a:rPr sz="900" b="1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14" dirty="0">
                          <a:latin typeface="Arial"/>
                          <a:cs typeface="Arial"/>
                        </a:rPr>
                        <a:t>química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100" dirty="0">
                          <a:latin typeface="Arial"/>
                          <a:cs typeface="Arial"/>
                        </a:rPr>
                        <a:t>Industria</a:t>
                      </a:r>
                      <a:r>
                        <a:rPr sz="900" b="1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10" dirty="0">
                          <a:latin typeface="Arial"/>
                          <a:cs typeface="Arial"/>
                        </a:rPr>
                        <a:t>alimentaria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100" dirty="0">
                          <a:latin typeface="Arial"/>
                          <a:cs typeface="Arial"/>
                        </a:rPr>
                        <a:t>Industria </a:t>
                      </a:r>
                      <a:r>
                        <a:rPr sz="900" b="1" spc="125" dirty="0">
                          <a:latin typeface="Arial"/>
                          <a:cs typeface="Arial"/>
                        </a:rPr>
                        <a:t>Metálica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900" b="1" spc="100" dirty="0">
                          <a:latin typeface="Arial"/>
                          <a:cs typeface="Arial"/>
                        </a:rPr>
                        <a:t>Industria </a:t>
                      </a:r>
                      <a:r>
                        <a:rPr sz="900" b="1" spc="95" dirty="0">
                          <a:latin typeface="Arial"/>
                          <a:cs typeface="Arial"/>
                        </a:rPr>
                        <a:t>ladrillera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25314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100" dirty="0">
                          <a:latin typeface="Arial"/>
                          <a:cs typeface="Arial"/>
                        </a:rPr>
                        <a:t>Industria </a:t>
                      </a:r>
                      <a:r>
                        <a:rPr sz="900" b="1" spc="114" dirty="0">
                          <a:latin typeface="Arial"/>
                          <a:cs typeface="Arial"/>
                        </a:rPr>
                        <a:t>del</a:t>
                      </a:r>
                      <a:r>
                        <a:rPr sz="900" b="1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55" dirty="0">
                          <a:latin typeface="Arial"/>
                          <a:cs typeface="Arial"/>
                        </a:rPr>
                        <a:t>cemento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135" dirty="0">
                          <a:latin typeface="Arial"/>
                          <a:cs typeface="Arial"/>
                        </a:rPr>
                        <a:t>Sauna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135" dirty="0">
                          <a:latin typeface="Arial"/>
                          <a:cs typeface="Arial"/>
                        </a:rPr>
                        <a:t>Panaderias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81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95" dirty="0">
                          <a:latin typeface="Arial"/>
                          <a:cs typeface="Arial"/>
                        </a:rPr>
                        <a:t>Polleria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  <a:tr h="235853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110" dirty="0">
                          <a:latin typeface="Arial"/>
                          <a:cs typeface="Arial"/>
                        </a:rPr>
                        <a:t>Incineración </a:t>
                      </a:r>
                      <a:r>
                        <a:rPr sz="900" b="1" spc="12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900" b="1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20" dirty="0">
                          <a:latin typeface="Arial"/>
                          <a:cs typeface="Arial"/>
                        </a:rPr>
                        <a:t>residuos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900" b="1" spc="125" dirty="0">
                          <a:latin typeface="Arial"/>
                          <a:cs typeface="Arial"/>
                        </a:rPr>
                        <a:t>Emisiones</a:t>
                      </a:r>
                      <a:r>
                        <a:rPr sz="900" b="1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125" dirty="0">
                          <a:latin typeface="Arial"/>
                          <a:cs typeface="Arial"/>
                        </a:rPr>
                        <a:t>Vehículares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70225" y="1251247"/>
            <a:ext cx="44450" cy="31750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0" y="0"/>
                </a:moveTo>
                <a:lnTo>
                  <a:pt x="44443" y="0"/>
                </a:lnTo>
                <a:lnTo>
                  <a:pt x="44443" y="31751"/>
                </a:lnTo>
                <a:lnTo>
                  <a:pt x="0" y="31751"/>
                </a:lnTo>
                <a:lnTo>
                  <a:pt x="0" y="0"/>
                </a:lnTo>
                <a:close/>
              </a:path>
            </a:pathLst>
          </a:custGeom>
          <a:ln w="10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1318" y="6628447"/>
            <a:ext cx="11557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000066"/>
                </a:solidFill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22704" y="57911"/>
            <a:ext cx="5812536" cy="58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5784" y="515112"/>
            <a:ext cx="2240280" cy="423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951" rIns="0" bIns="0" rtlCol="0">
            <a:spAutoFit/>
          </a:bodyPr>
          <a:lstStyle/>
          <a:p>
            <a:pPr marL="281940" algn="ctr">
              <a:lnSpc>
                <a:spcPct val="100000"/>
              </a:lnSpc>
            </a:pPr>
            <a:r>
              <a:rPr sz="2800" dirty="0"/>
              <a:t>Balanza </a:t>
            </a:r>
            <a:r>
              <a:rPr sz="2800" spc="-5" dirty="0"/>
              <a:t>Comercial </a:t>
            </a:r>
            <a:r>
              <a:rPr sz="2800" dirty="0"/>
              <a:t>de</a:t>
            </a:r>
            <a:r>
              <a:rPr sz="2800" spc="-114" dirty="0"/>
              <a:t> </a:t>
            </a:r>
            <a:r>
              <a:rPr sz="2800" spc="-5" dirty="0"/>
              <a:t>Hidrocarburos</a:t>
            </a:r>
            <a:endParaRPr sz="2800"/>
          </a:p>
          <a:p>
            <a:pPr marL="283845" algn="ctr">
              <a:lnSpc>
                <a:spcPct val="100000"/>
              </a:lnSpc>
              <a:spcBef>
                <a:spcPts val="55"/>
              </a:spcBef>
            </a:pPr>
            <a:r>
              <a:rPr sz="2000" spc="-5" dirty="0"/>
              <a:t>Millones </a:t>
            </a:r>
            <a:r>
              <a:rPr sz="2000" dirty="0"/>
              <a:t>de </a:t>
            </a:r>
            <a:r>
              <a:rPr sz="2000" spc="-15" dirty="0"/>
              <a:t>U.S.</a:t>
            </a:r>
            <a:r>
              <a:rPr sz="2000" spc="-50" dirty="0"/>
              <a:t> </a:t>
            </a:r>
            <a:r>
              <a:rPr sz="2000" spc="-5" dirty="0"/>
              <a:t>$</a:t>
            </a:r>
            <a:endParaRPr sz="2000"/>
          </a:p>
        </p:txBody>
      </p:sp>
      <p:sp>
        <p:nvSpPr>
          <p:cNvPr id="6" name="object 6"/>
          <p:cNvSpPr/>
          <p:nvPr/>
        </p:nvSpPr>
        <p:spPr>
          <a:xfrm>
            <a:off x="250810" y="1295422"/>
            <a:ext cx="8637905" cy="5562600"/>
          </a:xfrm>
          <a:custGeom>
            <a:avLst/>
            <a:gdLst/>
            <a:ahLst/>
            <a:cxnLst/>
            <a:rect l="l" t="t" r="r" b="b"/>
            <a:pathLst>
              <a:path w="8637905" h="5562600">
                <a:moveTo>
                  <a:pt x="0" y="0"/>
                </a:moveTo>
                <a:lnTo>
                  <a:pt x="8637562" y="0"/>
                </a:lnTo>
                <a:lnTo>
                  <a:pt x="8637562" y="5562576"/>
                </a:lnTo>
                <a:lnTo>
                  <a:pt x="0" y="55625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8974" y="5629358"/>
            <a:ext cx="7499350" cy="239395"/>
          </a:xfrm>
          <a:custGeom>
            <a:avLst/>
            <a:gdLst/>
            <a:ahLst/>
            <a:cxnLst/>
            <a:rect l="l" t="t" r="r" b="b"/>
            <a:pathLst>
              <a:path w="7499350" h="239395">
                <a:moveTo>
                  <a:pt x="7268903" y="239271"/>
                </a:moveTo>
                <a:lnTo>
                  <a:pt x="0" y="239271"/>
                </a:lnTo>
                <a:lnTo>
                  <a:pt x="230236" y="0"/>
                </a:lnTo>
                <a:lnTo>
                  <a:pt x="7499124" y="0"/>
                </a:lnTo>
                <a:lnTo>
                  <a:pt x="7268903" y="2392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8974" y="1387737"/>
            <a:ext cx="230504" cy="4481195"/>
          </a:xfrm>
          <a:custGeom>
            <a:avLst/>
            <a:gdLst/>
            <a:ahLst/>
            <a:cxnLst/>
            <a:rect l="l" t="t" r="r" b="b"/>
            <a:pathLst>
              <a:path w="230505" h="4481195">
                <a:moveTo>
                  <a:pt x="0" y="4480896"/>
                </a:moveTo>
                <a:lnTo>
                  <a:pt x="0" y="239271"/>
                </a:lnTo>
                <a:lnTo>
                  <a:pt x="230236" y="0"/>
                </a:lnTo>
                <a:lnTo>
                  <a:pt x="230236" y="4241647"/>
                </a:lnTo>
                <a:lnTo>
                  <a:pt x="0" y="448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9199" y="1387737"/>
            <a:ext cx="7269480" cy="4241800"/>
          </a:xfrm>
          <a:custGeom>
            <a:avLst/>
            <a:gdLst/>
            <a:ahLst/>
            <a:cxnLst/>
            <a:rect l="l" t="t" r="r" b="b"/>
            <a:pathLst>
              <a:path w="7269480" h="4241800">
                <a:moveTo>
                  <a:pt x="0" y="0"/>
                </a:moveTo>
                <a:lnTo>
                  <a:pt x="7268903" y="0"/>
                </a:lnTo>
                <a:lnTo>
                  <a:pt x="7268903" y="4241625"/>
                </a:lnTo>
                <a:lnTo>
                  <a:pt x="0" y="4241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8969" y="5629356"/>
            <a:ext cx="230504" cy="239395"/>
          </a:xfrm>
          <a:custGeom>
            <a:avLst/>
            <a:gdLst/>
            <a:ahLst/>
            <a:cxnLst/>
            <a:rect l="l" t="t" r="r" b="b"/>
            <a:pathLst>
              <a:path w="230505" h="239395">
                <a:moveTo>
                  <a:pt x="0" y="239271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6302" y="5629356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9206" y="5629356"/>
            <a:ext cx="6644005" cy="0"/>
          </a:xfrm>
          <a:custGeom>
            <a:avLst/>
            <a:gdLst/>
            <a:ahLst/>
            <a:cxnLst/>
            <a:rect l="l" t="t" r="r" b="b"/>
            <a:pathLst>
              <a:path w="6644005">
                <a:moveTo>
                  <a:pt x="0" y="0"/>
                </a:moveTo>
                <a:lnTo>
                  <a:pt x="664396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8969" y="4933293"/>
            <a:ext cx="230504" cy="217804"/>
          </a:xfrm>
          <a:custGeom>
            <a:avLst/>
            <a:gdLst/>
            <a:ahLst/>
            <a:cxnLst/>
            <a:rect l="l" t="t" r="r" b="b"/>
            <a:pathLst>
              <a:path w="230505" h="217804">
                <a:moveTo>
                  <a:pt x="0" y="217519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36302" y="4933292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20664" y="4933292"/>
            <a:ext cx="1052830" cy="0"/>
          </a:xfrm>
          <a:custGeom>
            <a:avLst/>
            <a:gdLst/>
            <a:ahLst/>
            <a:cxnLst/>
            <a:rect l="l" t="t" r="r" b="b"/>
            <a:pathLst>
              <a:path w="1052829">
                <a:moveTo>
                  <a:pt x="0" y="0"/>
                </a:moveTo>
                <a:lnTo>
                  <a:pt x="105251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9206" y="4933292"/>
            <a:ext cx="5328920" cy="0"/>
          </a:xfrm>
          <a:custGeom>
            <a:avLst/>
            <a:gdLst/>
            <a:ahLst/>
            <a:cxnLst/>
            <a:rect l="l" t="t" r="r" b="b"/>
            <a:pathLst>
              <a:path w="5328920">
                <a:moveTo>
                  <a:pt x="0" y="0"/>
                </a:moveTo>
                <a:lnTo>
                  <a:pt x="5328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8969" y="4215482"/>
            <a:ext cx="230504" cy="239395"/>
          </a:xfrm>
          <a:custGeom>
            <a:avLst/>
            <a:gdLst/>
            <a:ahLst/>
            <a:cxnLst/>
            <a:rect l="l" t="t" r="r" b="b"/>
            <a:pathLst>
              <a:path w="230505" h="239395">
                <a:moveTo>
                  <a:pt x="0" y="239271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36302" y="4215481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8484" y="4215481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20664" y="4215481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9206" y="4215481"/>
            <a:ext cx="5328920" cy="0"/>
          </a:xfrm>
          <a:custGeom>
            <a:avLst/>
            <a:gdLst/>
            <a:ahLst/>
            <a:cxnLst/>
            <a:rect l="l" t="t" r="r" b="b"/>
            <a:pathLst>
              <a:path w="5328920">
                <a:moveTo>
                  <a:pt x="0" y="0"/>
                </a:moveTo>
                <a:lnTo>
                  <a:pt x="53283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98969" y="3519419"/>
            <a:ext cx="230504" cy="217804"/>
          </a:xfrm>
          <a:custGeom>
            <a:avLst/>
            <a:gdLst/>
            <a:ahLst/>
            <a:cxnLst/>
            <a:rect l="l" t="t" r="r" b="b"/>
            <a:pathLst>
              <a:path w="230505" h="217804">
                <a:moveTo>
                  <a:pt x="0" y="217519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6302" y="3519418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78484" y="351941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0664" y="351941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62861" y="351941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2941" y="3519418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>
                <a:moveTo>
                  <a:pt x="0" y="0"/>
                </a:moveTo>
                <a:lnTo>
                  <a:pt x="172679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9206" y="3519418"/>
            <a:ext cx="2680970" cy="0"/>
          </a:xfrm>
          <a:custGeom>
            <a:avLst/>
            <a:gdLst/>
            <a:ahLst/>
            <a:cxnLst/>
            <a:rect l="l" t="t" r="r" b="b"/>
            <a:pathLst>
              <a:path w="2680970">
                <a:moveTo>
                  <a:pt x="0" y="0"/>
                </a:moveTo>
                <a:lnTo>
                  <a:pt x="26806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98969" y="2801604"/>
            <a:ext cx="230504" cy="239395"/>
          </a:xfrm>
          <a:custGeom>
            <a:avLst/>
            <a:gdLst/>
            <a:ahLst/>
            <a:cxnLst/>
            <a:rect l="l" t="t" r="r" b="b"/>
            <a:pathLst>
              <a:path w="230505" h="239394">
                <a:moveTo>
                  <a:pt x="0" y="239271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36302" y="2801603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78484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20664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62861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88580" y="2801603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15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0777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2941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83037" y="2801603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>
                <a:moveTo>
                  <a:pt x="0" y="0"/>
                </a:moveTo>
                <a:lnTo>
                  <a:pt x="17267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25218" y="2801603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9206" y="2801603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88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98969" y="2105541"/>
            <a:ext cx="230504" cy="217804"/>
          </a:xfrm>
          <a:custGeom>
            <a:avLst/>
            <a:gdLst/>
            <a:ahLst/>
            <a:cxnLst/>
            <a:rect l="l" t="t" r="r" b="b"/>
            <a:pathLst>
              <a:path w="230505" h="217805">
                <a:moveTo>
                  <a:pt x="0" y="217519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36302" y="210554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80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78484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20664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62861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88580" y="2105540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15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0777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72941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815122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57302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3037" y="2105540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1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25218" y="210554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9206" y="2105540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0" y="0"/>
                </a:moveTo>
                <a:lnTo>
                  <a:pt x="3288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98969" y="1387726"/>
            <a:ext cx="230504" cy="239395"/>
          </a:xfrm>
          <a:custGeom>
            <a:avLst/>
            <a:gdLst/>
            <a:ahLst/>
            <a:cxnLst/>
            <a:rect l="l" t="t" r="r" b="b"/>
            <a:pathLst>
              <a:path w="230505" h="239394">
                <a:moveTo>
                  <a:pt x="0" y="239271"/>
                </a:moveTo>
                <a:lnTo>
                  <a:pt x="23023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29206" y="1387725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36302" y="1626994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57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778484" y="1626994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20664" y="1626994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62861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88580" y="1626995"/>
            <a:ext cx="411480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15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30777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7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472941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70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15122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57302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83037" y="1626995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>
                <a:moveTo>
                  <a:pt x="0" y="0"/>
                </a:moveTo>
                <a:lnTo>
                  <a:pt x="41113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25218" y="162699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>
                <a:moveTo>
                  <a:pt x="0" y="0"/>
                </a:moveTo>
                <a:lnTo>
                  <a:pt x="39469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8969" y="1626995"/>
            <a:ext cx="263525" cy="0"/>
          </a:xfrm>
          <a:custGeom>
            <a:avLst/>
            <a:gdLst/>
            <a:ahLst/>
            <a:cxnLst/>
            <a:rect l="l" t="t" r="r" b="b"/>
            <a:pathLst>
              <a:path w="263525">
                <a:moveTo>
                  <a:pt x="0" y="0"/>
                </a:moveTo>
                <a:lnTo>
                  <a:pt x="26312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98969" y="1626995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56782" y="1626994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614601" y="1626993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88866" y="1626992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46685" y="1626991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04505" y="1626991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262324" y="1626990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20144" y="1626989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94409" y="1626988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52227" y="1626988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10047" y="1626987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567866" y="1626986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29199" y="1387714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726890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25218" y="1474721"/>
            <a:ext cx="99060" cy="1392555"/>
          </a:xfrm>
          <a:custGeom>
            <a:avLst/>
            <a:gdLst/>
            <a:ahLst/>
            <a:cxnLst/>
            <a:rect l="l" t="t" r="r" b="b"/>
            <a:pathLst>
              <a:path w="99060" h="1392555">
                <a:moveTo>
                  <a:pt x="0" y="1392123"/>
                </a:moveTo>
                <a:lnTo>
                  <a:pt x="0" y="87007"/>
                </a:lnTo>
                <a:lnTo>
                  <a:pt x="98672" y="0"/>
                </a:lnTo>
                <a:lnTo>
                  <a:pt x="98672" y="1305115"/>
                </a:lnTo>
                <a:lnTo>
                  <a:pt x="0" y="1392123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25218" y="1474721"/>
            <a:ext cx="99060" cy="1392555"/>
          </a:xfrm>
          <a:custGeom>
            <a:avLst/>
            <a:gdLst/>
            <a:ahLst/>
            <a:cxnLst/>
            <a:rect l="l" t="t" r="r" b="b"/>
            <a:pathLst>
              <a:path w="99060" h="1392555">
                <a:moveTo>
                  <a:pt x="0" y="87007"/>
                </a:moveTo>
                <a:lnTo>
                  <a:pt x="0" y="1392123"/>
                </a:lnTo>
                <a:lnTo>
                  <a:pt x="98672" y="1305115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62090" y="1561728"/>
            <a:ext cx="263525" cy="1305560"/>
          </a:xfrm>
          <a:custGeom>
            <a:avLst/>
            <a:gdLst/>
            <a:ahLst/>
            <a:cxnLst/>
            <a:rect l="l" t="t" r="r" b="b"/>
            <a:pathLst>
              <a:path w="263525" h="1305560">
                <a:moveTo>
                  <a:pt x="0" y="0"/>
                </a:moveTo>
                <a:lnTo>
                  <a:pt x="263127" y="0"/>
                </a:lnTo>
                <a:lnTo>
                  <a:pt x="263127" y="1305115"/>
                </a:lnTo>
                <a:lnTo>
                  <a:pt x="0" y="130511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62090" y="1561728"/>
            <a:ext cx="263525" cy="1305560"/>
          </a:xfrm>
          <a:custGeom>
            <a:avLst/>
            <a:gdLst/>
            <a:ahLst/>
            <a:cxnLst/>
            <a:rect l="l" t="t" r="r" b="b"/>
            <a:pathLst>
              <a:path w="263525" h="1305560">
                <a:moveTo>
                  <a:pt x="0" y="1305115"/>
                </a:moveTo>
                <a:lnTo>
                  <a:pt x="263127" y="1305115"/>
                </a:lnTo>
                <a:lnTo>
                  <a:pt x="263127" y="0"/>
                </a:lnTo>
                <a:lnTo>
                  <a:pt x="0" y="0"/>
                </a:lnTo>
                <a:lnTo>
                  <a:pt x="0" y="1305115"/>
                </a:lnTo>
                <a:close/>
              </a:path>
            </a:pathLst>
          </a:custGeom>
          <a:ln w="166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62090" y="1474720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72" y="0"/>
                </a:lnTo>
                <a:lnTo>
                  <a:pt x="361800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62090" y="1474720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83054" y="1474719"/>
            <a:ext cx="99060" cy="1675130"/>
          </a:xfrm>
          <a:custGeom>
            <a:avLst/>
            <a:gdLst/>
            <a:ahLst/>
            <a:cxnLst/>
            <a:rect l="l" t="t" r="r" b="b"/>
            <a:pathLst>
              <a:path w="99060" h="1675130">
                <a:moveTo>
                  <a:pt x="0" y="1674898"/>
                </a:moveTo>
                <a:lnTo>
                  <a:pt x="0" y="87007"/>
                </a:lnTo>
                <a:lnTo>
                  <a:pt x="98656" y="0"/>
                </a:lnTo>
                <a:lnTo>
                  <a:pt x="98656" y="1587890"/>
                </a:lnTo>
                <a:lnTo>
                  <a:pt x="0" y="1674898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83037" y="1474719"/>
            <a:ext cx="99060" cy="1675130"/>
          </a:xfrm>
          <a:custGeom>
            <a:avLst/>
            <a:gdLst/>
            <a:ahLst/>
            <a:cxnLst/>
            <a:rect l="l" t="t" r="r" b="b"/>
            <a:pathLst>
              <a:path w="99060" h="1675130">
                <a:moveTo>
                  <a:pt x="0" y="87007"/>
                </a:moveTo>
                <a:lnTo>
                  <a:pt x="0" y="1674898"/>
                </a:lnTo>
                <a:lnTo>
                  <a:pt x="98672" y="1587890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19910" y="1561726"/>
            <a:ext cx="263525" cy="1588135"/>
          </a:xfrm>
          <a:custGeom>
            <a:avLst/>
            <a:gdLst/>
            <a:ahLst/>
            <a:cxnLst/>
            <a:rect l="l" t="t" r="r" b="b"/>
            <a:pathLst>
              <a:path w="263525" h="1588135">
                <a:moveTo>
                  <a:pt x="0" y="0"/>
                </a:moveTo>
                <a:lnTo>
                  <a:pt x="263127" y="0"/>
                </a:lnTo>
                <a:lnTo>
                  <a:pt x="263127" y="1587890"/>
                </a:lnTo>
                <a:lnTo>
                  <a:pt x="0" y="158789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219910" y="1561726"/>
            <a:ext cx="263525" cy="1588135"/>
          </a:xfrm>
          <a:custGeom>
            <a:avLst/>
            <a:gdLst/>
            <a:ahLst/>
            <a:cxnLst/>
            <a:rect l="l" t="t" r="r" b="b"/>
            <a:pathLst>
              <a:path w="263525" h="1588135">
                <a:moveTo>
                  <a:pt x="0" y="1587890"/>
                </a:moveTo>
                <a:lnTo>
                  <a:pt x="263127" y="1587890"/>
                </a:lnTo>
                <a:lnTo>
                  <a:pt x="263127" y="0"/>
                </a:lnTo>
                <a:lnTo>
                  <a:pt x="0" y="0"/>
                </a:lnTo>
                <a:lnTo>
                  <a:pt x="0" y="1587890"/>
                </a:lnTo>
                <a:close/>
              </a:path>
            </a:pathLst>
          </a:custGeom>
          <a:ln w="165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219926" y="1474718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72" y="0"/>
                </a:lnTo>
                <a:lnTo>
                  <a:pt x="361800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219910" y="1474717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57302" y="1474716"/>
            <a:ext cx="82550" cy="1327150"/>
          </a:xfrm>
          <a:custGeom>
            <a:avLst/>
            <a:gdLst/>
            <a:ahLst/>
            <a:cxnLst/>
            <a:rect l="l" t="t" r="r" b="b"/>
            <a:pathLst>
              <a:path w="82550" h="1327150">
                <a:moveTo>
                  <a:pt x="0" y="1326867"/>
                </a:moveTo>
                <a:lnTo>
                  <a:pt x="0" y="87007"/>
                </a:lnTo>
                <a:lnTo>
                  <a:pt x="82227" y="0"/>
                </a:lnTo>
                <a:lnTo>
                  <a:pt x="82227" y="1239859"/>
                </a:lnTo>
                <a:lnTo>
                  <a:pt x="0" y="1326867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157302" y="1474716"/>
            <a:ext cx="82550" cy="1327150"/>
          </a:xfrm>
          <a:custGeom>
            <a:avLst/>
            <a:gdLst/>
            <a:ahLst/>
            <a:cxnLst/>
            <a:rect l="l" t="t" r="r" b="b"/>
            <a:pathLst>
              <a:path w="82550" h="1327150">
                <a:moveTo>
                  <a:pt x="0" y="87007"/>
                </a:moveTo>
                <a:lnTo>
                  <a:pt x="0" y="1326867"/>
                </a:lnTo>
                <a:lnTo>
                  <a:pt x="82227" y="1239859"/>
                </a:lnTo>
                <a:lnTo>
                  <a:pt x="82227" y="0"/>
                </a:lnTo>
                <a:lnTo>
                  <a:pt x="0" y="87007"/>
                </a:lnTo>
                <a:close/>
              </a:path>
            </a:pathLst>
          </a:custGeom>
          <a:ln w="16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894174" y="1561723"/>
            <a:ext cx="263525" cy="1240155"/>
          </a:xfrm>
          <a:custGeom>
            <a:avLst/>
            <a:gdLst/>
            <a:ahLst/>
            <a:cxnLst/>
            <a:rect l="l" t="t" r="r" b="b"/>
            <a:pathLst>
              <a:path w="263525" h="1240155">
                <a:moveTo>
                  <a:pt x="0" y="0"/>
                </a:moveTo>
                <a:lnTo>
                  <a:pt x="263127" y="0"/>
                </a:lnTo>
                <a:lnTo>
                  <a:pt x="263127" y="1239859"/>
                </a:lnTo>
                <a:lnTo>
                  <a:pt x="0" y="123985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894174" y="1561723"/>
            <a:ext cx="263525" cy="1240155"/>
          </a:xfrm>
          <a:custGeom>
            <a:avLst/>
            <a:gdLst/>
            <a:ahLst/>
            <a:cxnLst/>
            <a:rect l="l" t="t" r="r" b="b"/>
            <a:pathLst>
              <a:path w="263525" h="1240155">
                <a:moveTo>
                  <a:pt x="0" y="1239859"/>
                </a:moveTo>
                <a:lnTo>
                  <a:pt x="263127" y="1239859"/>
                </a:lnTo>
                <a:lnTo>
                  <a:pt x="263127" y="0"/>
                </a:lnTo>
                <a:lnTo>
                  <a:pt x="0" y="0"/>
                </a:lnTo>
                <a:lnTo>
                  <a:pt x="0" y="1239859"/>
                </a:lnTo>
                <a:close/>
              </a:path>
            </a:pathLst>
          </a:custGeom>
          <a:ln w="16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94174" y="1474716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39" h="86994">
                <a:moveTo>
                  <a:pt x="263127" y="87007"/>
                </a:moveTo>
                <a:lnTo>
                  <a:pt x="0" y="87007"/>
                </a:lnTo>
                <a:lnTo>
                  <a:pt x="82227" y="0"/>
                </a:lnTo>
                <a:lnTo>
                  <a:pt x="345371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94174" y="1474715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39" h="86994">
                <a:moveTo>
                  <a:pt x="263127" y="87007"/>
                </a:moveTo>
                <a:lnTo>
                  <a:pt x="345355" y="0"/>
                </a:lnTo>
                <a:lnTo>
                  <a:pt x="82227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15138" y="1474714"/>
            <a:ext cx="82550" cy="1327150"/>
          </a:xfrm>
          <a:custGeom>
            <a:avLst/>
            <a:gdLst/>
            <a:ahLst/>
            <a:cxnLst/>
            <a:rect l="l" t="t" r="r" b="b"/>
            <a:pathLst>
              <a:path w="82550" h="1327150">
                <a:moveTo>
                  <a:pt x="0" y="1326867"/>
                </a:moveTo>
                <a:lnTo>
                  <a:pt x="0" y="87007"/>
                </a:lnTo>
                <a:lnTo>
                  <a:pt x="82210" y="0"/>
                </a:lnTo>
                <a:lnTo>
                  <a:pt x="82210" y="1239859"/>
                </a:lnTo>
                <a:lnTo>
                  <a:pt x="0" y="1326867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15122" y="1474714"/>
            <a:ext cx="82550" cy="1327150"/>
          </a:xfrm>
          <a:custGeom>
            <a:avLst/>
            <a:gdLst/>
            <a:ahLst/>
            <a:cxnLst/>
            <a:rect l="l" t="t" r="r" b="b"/>
            <a:pathLst>
              <a:path w="82550" h="1327150">
                <a:moveTo>
                  <a:pt x="0" y="87007"/>
                </a:moveTo>
                <a:lnTo>
                  <a:pt x="0" y="1326867"/>
                </a:lnTo>
                <a:lnTo>
                  <a:pt x="82227" y="1239859"/>
                </a:lnTo>
                <a:lnTo>
                  <a:pt x="82227" y="0"/>
                </a:lnTo>
                <a:lnTo>
                  <a:pt x="0" y="87007"/>
                </a:lnTo>
                <a:close/>
              </a:path>
            </a:pathLst>
          </a:custGeom>
          <a:ln w="164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51994" y="1561721"/>
            <a:ext cx="263525" cy="1240155"/>
          </a:xfrm>
          <a:custGeom>
            <a:avLst/>
            <a:gdLst/>
            <a:ahLst/>
            <a:cxnLst/>
            <a:rect l="l" t="t" r="r" b="b"/>
            <a:pathLst>
              <a:path w="263525" h="1240155">
                <a:moveTo>
                  <a:pt x="0" y="0"/>
                </a:moveTo>
                <a:lnTo>
                  <a:pt x="263127" y="0"/>
                </a:lnTo>
                <a:lnTo>
                  <a:pt x="263127" y="1239859"/>
                </a:lnTo>
                <a:lnTo>
                  <a:pt x="0" y="123985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551994" y="1561721"/>
            <a:ext cx="263525" cy="1240155"/>
          </a:xfrm>
          <a:custGeom>
            <a:avLst/>
            <a:gdLst/>
            <a:ahLst/>
            <a:cxnLst/>
            <a:rect l="l" t="t" r="r" b="b"/>
            <a:pathLst>
              <a:path w="263525" h="1240155">
                <a:moveTo>
                  <a:pt x="0" y="1239859"/>
                </a:moveTo>
                <a:lnTo>
                  <a:pt x="263127" y="1239859"/>
                </a:lnTo>
                <a:lnTo>
                  <a:pt x="263127" y="0"/>
                </a:lnTo>
                <a:lnTo>
                  <a:pt x="0" y="0"/>
                </a:lnTo>
                <a:lnTo>
                  <a:pt x="0" y="1239859"/>
                </a:lnTo>
                <a:close/>
              </a:path>
            </a:pathLst>
          </a:custGeom>
          <a:ln w="16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51994" y="1474713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39" h="86994">
                <a:moveTo>
                  <a:pt x="263127" y="87007"/>
                </a:moveTo>
                <a:lnTo>
                  <a:pt x="0" y="87007"/>
                </a:lnTo>
                <a:lnTo>
                  <a:pt x="82210" y="0"/>
                </a:lnTo>
                <a:lnTo>
                  <a:pt x="345355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551994" y="1474713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39" h="86994">
                <a:moveTo>
                  <a:pt x="263127" y="87007"/>
                </a:moveTo>
                <a:lnTo>
                  <a:pt x="345355" y="0"/>
                </a:lnTo>
                <a:lnTo>
                  <a:pt x="82227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72941" y="1474712"/>
            <a:ext cx="99060" cy="2588895"/>
          </a:xfrm>
          <a:custGeom>
            <a:avLst/>
            <a:gdLst/>
            <a:ahLst/>
            <a:cxnLst/>
            <a:rect l="l" t="t" r="r" b="b"/>
            <a:pathLst>
              <a:path w="99060" h="2588895">
                <a:moveTo>
                  <a:pt x="0" y="2588479"/>
                </a:moveTo>
                <a:lnTo>
                  <a:pt x="0" y="87007"/>
                </a:lnTo>
                <a:lnTo>
                  <a:pt x="98672" y="0"/>
                </a:lnTo>
                <a:lnTo>
                  <a:pt x="98672" y="2501471"/>
                </a:lnTo>
                <a:lnTo>
                  <a:pt x="0" y="2588479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472941" y="1474712"/>
            <a:ext cx="99060" cy="2588895"/>
          </a:xfrm>
          <a:custGeom>
            <a:avLst/>
            <a:gdLst/>
            <a:ahLst/>
            <a:cxnLst/>
            <a:rect l="l" t="t" r="r" b="b"/>
            <a:pathLst>
              <a:path w="99060" h="2588895">
                <a:moveTo>
                  <a:pt x="0" y="87007"/>
                </a:moveTo>
                <a:lnTo>
                  <a:pt x="0" y="2588479"/>
                </a:lnTo>
                <a:lnTo>
                  <a:pt x="98672" y="2501471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209813" y="1561719"/>
            <a:ext cx="263525" cy="2501900"/>
          </a:xfrm>
          <a:custGeom>
            <a:avLst/>
            <a:gdLst/>
            <a:ahLst/>
            <a:cxnLst/>
            <a:rect l="l" t="t" r="r" b="b"/>
            <a:pathLst>
              <a:path w="263525" h="2501900">
                <a:moveTo>
                  <a:pt x="0" y="0"/>
                </a:moveTo>
                <a:lnTo>
                  <a:pt x="263127" y="0"/>
                </a:lnTo>
                <a:lnTo>
                  <a:pt x="263127" y="2501471"/>
                </a:lnTo>
                <a:lnTo>
                  <a:pt x="0" y="250147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209813" y="1561719"/>
            <a:ext cx="263525" cy="2501900"/>
          </a:xfrm>
          <a:custGeom>
            <a:avLst/>
            <a:gdLst/>
            <a:ahLst/>
            <a:cxnLst/>
            <a:rect l="l" t="t" r="r" b="b"/>
            <a:pathLst>
              <a:path w="263525" h="2501900">
                <a:moveTo>
                  <a:pt x="0" y="2501471"/>
                </a:moveTo>
                <a:lnTo>
                  <a:pt x="263127" y="2501471"/>
                </a:lnTo>
                <a:lnTo>
                  <a:pt x="263127" y="0"/>
                </a:lnTo>
                <a:lnTo>
                  <a:pt x="0" y="0"/>
                </a:lnTo>
                <a:lnTo>
                  <a:pt x="0" y="2501471"/>
                </a:lnTo>
                <a:close/>
              </a:path>
            </a:pathLst>
          </a:custGeom>
          <a:ln w="165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209813" y="1474711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72" y="0"/>
                </a:lnTo>
                <a:lnTo>
                  <a:pt x="361817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209813" y="1474710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30777" y="1474709"/>
            <a:ext cx="99060" cy="1849120"/>
          </a:xfrm>
          <a:custGeom>
            <a:avLst/>
            <a:gdLst/>
            <a:ahLst/>
            <a:cxnLst/>
            <a:rect l="l" t="t" r="r" b="b"/>
            <a:pathLst>
              <a:path w="99060" h="1849120">
                <a:moveTo>
                  <a:pt x="0" y="1848913"/>
                </a:moveTo>
                <a:lnTo>
                  <a:pt x="0" y="87007"/>
                </a:lnTo>
                <a:lnTo>
                  <a:pt x="98656" y="0"/>
                </a:lnTo>
                <a:lnTo>
                  <a:pt x="98656" y="1761905"/>
                </a:lnTo>
                <a:lnTo>
                  <a:pt x="0" y="1848913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30760" y="1474709"/>
            <a:ext cx="99060" cy="1849120"/>
          </a:xfrm>
          <a:custGeom>
            <a:avLst/>
            <a:gdLst/>
            <a:ahLst/>
            <a:cxnLst/>
            <a:rect l="l" t="t" r="r" b="b"/>
            <a:pathLst>
              <a:path w="99060" h="1849120">
                <a:moveTo>
                  <a:pt x="0" y="87007"/>
                </a:moveTo>
                <a:lnTo>
                  <a:pt x="0" y="1848913"/>
                </a:lnTo>
                <a:lnTo>
                  <a:pt x="98672" y="1761905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67649" y="1561716"/>
            <a:ext cx="263525" cy="1762125"/>
          </a:xfrm>
          <a:custGeom>
            <a:avLst/>
            <a:gdLst/>
            <a:ahLst/>
            <a:cxnLst/>
            <a:rect l="l" t="t" r="r" b="b"/>
            <a:pathLst>
              <a:path w="263525" h="1762125">
                <a:moveTo>
                  <a:pt x="0" y="0"/>
                </a:moveTo>
                <a:lnTo>
                  <a:pt x="263127" y="0"/>
                </a:lnTo>
                <a:lnTo>
                  <a:pt x="263127" y="1761905"/>
                </a:lnTo>
                <a:lnTo>
                  <a:pt x="0" y="176190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867632" y="1561716"/>
            <a:ext cx="263525" cy="1762125"/>
          </a:xfrm>
          <a:custGeom>
            <a:avLst/>
            <a:gdLst/>
            <a:ahLst/>
            <a:cxnLst/>
            <a:rect l="l" t="t" r="r" b="b"/>
            <a:pathLst>
              <a:path w="263525" h="1762125">
                <a:moveTo>
                  <a:pt x="0" y="1761905"/>
                </a:moveTo>
                <a:lnTo>
                  <a:pt x="263127" y="1761905"/>
                </a:lnTo>
                <a:lnTo>
                  <a:pt x="263127" y="0"/>
                </a:lnTo>
                <a:lnTo>
                  <a:pt x="0" y="0"/>
                </a:lnTo>
                <a:lnTo>
                  <a:pt x="0" y="1761905"/>
                </a:lnTo>
                <a:close/>
              </a:path>
            </a:pathLst>
          </a:custGeom>
          <a:ln w="165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67649" y="1474709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56" y="0"/>
                </a:lnTo>
                <a:lnTo>
                  <a:pt x="361800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67633" y="1474708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88580" y="1474707"/>
            <a:ext cx="99060" cy="1827530"/>
          </a:xfrm>
          <a:custGeom>
            <a:avLst/>
            <a:gdLst/>
            <a:ahLst/>
            <a:cxnLst/>
            <a:rect l="l" t="t" r="r" b="b"/>
            <a:pathLst>
              <a:path w="99060" h="1827529">
                <a:moveTo>
                  <a:pt x="0" y="1827161"/>
                </a:moveTo>
                <a:lnTo>
                  <a:pt x="0" y="87007"/>
                </a:lnTo>
                <a:lnTo>
                  <a:pt x="98672" y="0"/>
                </a:lnTo>
                <a:lnTo>
                  <a:pt x="98672" y="1718402"/>
                </a:lnTo>
                <a:lnTo>
                  <a:pt x="0" y="1827161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788580" y="1474707"/>
            <a:ext cx="99060" cy="1827530"/>
          </a:xfrm>
          <a:custGeom>
            <a:avLst/>
            <a:gdLst/>
            <a:ahLst/>
            <a:cxnLst/>
            <a:rect l="l" t="t" r="r" b="b"/>
            <a:pathLst>
              <a:path w="99060" h="1827529">
                <a:moveTo>
                  <a:pt x="0" y="87007"/>
                </a:moveTo>
                <a:lnTo>
                  <a:pt x="0" y="1827161"/>
                </a:lnTo>
                <a:lnTo>
                  <a:pt x="98672" y="1718402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25452" y="1561714"/>
            <a:ext cx="263525" cy="1740535"/>
          </a:xfrm>
          <a:custGeom>
            <a:avLst/>
            <a:gdLst/>
            <a:ahLst/>
            <a:cxnLst/>
            <a:rect l="l" t="t" r="r" b="b"/>
            <a:pathLst>
              <a:path w="263525" h="1740535">
                <a:moveTo>
                  <a:pt x="0" y="0"/>
                </a:moveTo>
                <a:lnTo>
                  <a:pt x="263127" y="0"/>
                </a:lnTo>
                <a:lnTo>
                  <a:pt x="263127" y="1740153"/>
                </a:lnTo>
                <a:lnTo>
                  <a:pt x="0" y="17401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25452" y="1561714"/>
            <a:ext cx="263525" cy="1740535"/>
          </a:xfrm>
          <a:custGeom>
            <a:avLst/>
            <a:gdLst/>
            <a:ahLst/>
            <a:cxnLst/>
            <a:rect l="l" t="t" r="r" b="b"/>
            <a:pathLst>
              <a:path w="263525" h="1740535">
                <a:moveTo>
                  <a:pt x="0" y="1740153"/>
                </a:moveTo>
                <a:lnTo>
                  <a:pt x="263127" y="1740153"/>
                </a:lnTo>
                <a:lnTo>
                  <a:pt x="263127" y="0"/>
                </a:lnTo>
                <a:lnTo>
                  <a:pt x="0" y="0"/>
                </a:lnTo>
                <a:lnTo>
                  <a:pt x="0" y="1740153"/>
                </a:lnTo>
                <a:close/>
              </a:path>
            </a:pathLst>
          </a:custGeom>
          <a:ln w="165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25452" y="1474706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72" y="0"/>
                </a:lnTo>
                <a:lnTo>
                  <a:pt x="361800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25452" y="1474706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462861" y="1474705"/>
            <a:ext cx="82550" cy="2632075"/>
          </a:xfrm>
          <a:custGeom>
            <a:avLst/>
            <a:gdLst/>
            <a:ahLst/>
            <a:cxnLst/>
            <a:rect l="l" t="t" r="r" b="b"/>
            <a:pathLst>
              <a:path w="82550" h="2632075">
                <a:moveTo>
                  <a:pt x="0" y="2631982"/>
                </a:moveTo>
                <a:lnTo>
                  <a:pt x="0" y="87007"/>
                </a:lnTo>
                <a:lnTo>
                  <a:pt x="82227" y="0"/>
                </a:lnTo>
                <a:lnTo>
                  <a:pt x="82227" y="2544975"/>
                </a:lnTo>
                <a:lnTo>
                  <a:pt x="0" y="2631982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462845" y="1474705"/>
            <a:ext cx="82550" cy="2632075"/>
          </a:xfrm>
          <a:custGeom>
            <a:avLst/>
            <a:gdLst/>
            <a:ahLst/>
            <a:cxnLst/>
            <a:rect l="l" t="t" r="r" b="b"/>
            <a:pathLst>
              <a:path w="82550" h="2632075">
                <a:moveTo>
                  <a:pt x="0" y="87007"/>
                </a:moveTo>
                <a:lnTo>
                  <a:pt x="0" y="2631982"/>
                </a:lnTo>
                <a:lnTo>
                  <a:pt x="82227" y="2544975"/>
                </a:lnTo>
                <a:lnTo>
                  <a:pt x="82227" y="0"/>
                </a:lnTo>
                <a:lnTo>
                  <a:pt x="0" y="87007"/>
                </a:lnTo>
                <a:close/>
              </a:path>
            </a:pathLst>
          </a:custGeom>
          <a:ln w="16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99733" y="1561712"/>
            <a:ext cx="263525" cy="2545080"/>
          </a:xfrm>
          <a:custGeom>
            <a:avLst/>
            <a:gdLst/>
            <a:ahLst/>
            <a:cxnLst/>
            <a:rect l="l" t="t" r="r" b="b"/>
            <a:pathLst>
              <a:path w="263525" h="2545079">
                <a:moveTo>
                  <a:pt x="0" y="0"/>
                </a:moveTo>
                <a:lnTo>
                  <a:pt x="263127" y="0"/>
                </a:lnTo>
                <a:lnTo>
                  <a:pt x="263127" y="2544975"/>
                </a:lnTo>
                <a:lnTo>
                  <a:pt x="0" y="254497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99716" y="1561712"/>
            <a:ext cx="263525" cy="2545080"/>
          </a:xfrm>
          <a:custGeom>
            <a:avLst/>
            <a:gdLst/>
            <a:ahLst/>
            <a:cxnLst/>
            <a:rect l="l" t="t" r="r" b="b"/>
            <a:pathLst>
              <a:path w="263525" h="2545079">
                <a:moveTo>
                  <a:pt x="0" y="2544975"/>
                </a:moveTo>
                <a:lnTo>
                  <a:pt x="263127" y="2544975"/>
                </a:lnTo>
                <a:lnTo>
                  <a:pt x="263127" y="0"/>
                </a:lnTo>
                <a:lnTo>
                  <a:pt x="0" y="0"/>
                </a:lnTo>
                <a:lnTo>
                  <a:pt x="0" y="2544975"/>
                </a:lnTo>
                <a:close/>
              </a:path>
            </a:pathLst>
          </a:custGeom>
          <a:ln w="165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99733" y="1474704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40" h="86994">
                <a:moveTo>
                  <a:pt x="263127" y="87007"/>
                </a:moveTo>
                <a:lnTo>
                  <a:pt x="0" y="87007"/>
                </a:lnTo>
                <a:lnTo>
                  <a:pt x="82210" y="0"/>
                </a:lnTo>
                <a:lnTo>
                  <a:pt x="345355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99717" y="1474703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40" h="86994">
                <a:moveTo>
                  <a:pt x="263127" y="87007"/>
                </a:moveTo>
                <a:lnTo>
                  <a:pt x="345355" y="0"/>
                </a:lnTo>
                <a:lnTo>
                  <a:pt x="82227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120664" y="1474703"/>
            <a:ext cx="82550" cy="3719829"/>
          </a:xfrm>
          <a:custGeom>
            <a:avLst/>
            <a:gdLst/>
            <a:ahLst/>
            <a:cxnLst/>
            <a:rect l="l" t="t" r="r" b="b"/>
            <a:pathLst>
              <a:path w="82550" h="3719829">
                <a:moveTo>
                  <a:pt x="0" y="3719579"/>
                </a:moveTo>
                <a:lnTo>
                  <a:pt x="0" y="87007"/>
                </a:lnTo>
                <a:lnTo>
                  <a:pt x="82227" y="0"/>
                </a:lnTo>
                <a:lnTo>
                  <a:pt x="82227" y="3610819"/>
                </a:lnTo>
                <a:lnTo>
                  <a:pt x="0" y="3719579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120664" y="1474703"/>
            <a:ext cx="82550" cy="3719829"/>
          </a:xfrm>
          <a:custGeom>
            <a:avLst/>
            <a:gdLst/>
            <a:ahLst/>
            <a:cxnLst/>
            <a:rect l="l" t="t" r="r" b="b"/>
            <a:pathLst>
              <a:path w="82550" h="3719829">
                <a:moveTo>
                  <a:pt x="0" y="87007"/>
                </a:moveTo>
                <a:lnTo>
                  <a:pt x="0" y="3719579"/>
                </a:lnTo>
                <a:lnTo>
                  <a:pt x="82227" y="3610819"/>
                </a:lnTo>
                <a:lnTo>
                  <a:pt x="82227" y="0"/>
                </a:lnTo>
                <a:lnTo>
                  <a:pt x="0" y="87007"/>
                </a:lnTo>
                <a:close/>
              </a:path>
            </a:pathLst>
          </a:custGeom>
          <a:ln w="1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57536" y="1561710"/>
            <a:ext cx="263525" cy="3632835"/>
          </a:xfrm>
          <a:custGeom>
            <a:avLst/>
            <a:gdLst/>
            <a:ahLst/>
            <a:cxnLst/>
            <a:rect l="l" t="t" r="r" b="b"/>
            <a:pathLst>
              <a:path w="263525" h="3632835">
                <a:moveTo>
                  <a:pt x="0" y="0"/>
                </a:moveTo>
                <a:lnTo>
                  <a:pt x="263127" y="0"/>
                </a:lnTo>
                <a:lnTo>
                  <a:pt x="263127" y="3632571"/>
                </a:lnTo>
                <a:lnTo>
                  <a:pt x="0" y="363257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57536" y="1561710"/>
            <a:ext cx="263525" cy="3632835"/>
          </a:xfrm>
          <a:custGeom>
            <a:avLst/>
            <a:gdLst/>
            <a:ahLst/>
            <a:cxnLst/>
            <a:rect l="l" t="t" r="r" b="b"/>
            <a:pathLst>
              <a:path w="263525" h="3632835">
                <a:moveTo>
                  <a:pt x="0" y="3632571"/>
                </a:moveTo>
                <a:lnTo>
                  <a:pt x="263127" y="3632571"/>
                </a:lnTo>
                <a:lnTo>
                  <a:pt x="263127" y="0"/>
                </a:lnTo>
                <a:lnTo>
                  <a:pt x="0" y="0"/>
                </a:lnTo>
                <a:lnTo>
                  <a:pt x="0" y="3632571"/>
                </a:lnTo>
                <a:close/>
              </a:path>
            </a:pathLst>
          </a:custGeom>
          <a:ln w="16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57536" y="1474702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40" h="86994">
                <a:moveTo>
                  <a:pt x="263127" y="87007"/>
                </a:moveTo>
                <a:lnTo>
                  <a:pt x="0" y="87007"/>
                </a:lnTo>
                <a:lnTo>
                  <a:pt x="82227" y="0"/>
                </a:lnTo>
                <a:lnTo>
                  <a:pt x="345371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857536" y="1474701"/>
            <a:ext cx="345440" cy="86995"/>
          </a:xfrm>
          <a:custGeom>
            <a:avLst/>
            <a:gdLst/>
            <a:ahLst/>
            <a:cxnLst/>
            <a:rect l="l" t="t" r="r" b="b"/>
            <a:pathLst>
              <a:path w="345440" h="86994">
                <a:moveTo>
                  <a:pt x="263127" y="87007"/>
                </a:moveTo>
                <a:lnTo>
                  <a:pt x="345355" y="0"/>
                </a:lnTo>
                <a:lnTo>
                  <a:pt x="82227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778483" y="1474700"/>
            <a:ext cx="99060" cy="2828290"/>
          </a:xfrm>
          <a:custGeom>
            <a:avLst/>
            <a:gdLst/>
            <a:ahLst/>
            <a:cxnLst/>
            <a:rect l="l" t="t" r="r" b="b"/>
            <a:pathLst>
              <a:path w="99059" h="2828290">
                <a:moveTo>
                  <a:pt x="0" y="2827750"/>
                </a:moveTo>
                <a:lnTo>
                  <a:pt x="0" y="87007"/>
                </a:lnTo>
                <a:lnTo>
                  <a:pt x="98672" y="0"/>
                </a:lnTo>
                <a:lnTo>
                  <a:pt x="98672" y="2740742"/>
                </a:lnTo>
                <a:lnTo>
                  <a:pt x="0" y="282775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778483" y="1474700"/>
            <a:ext cx="99060" cy="2828290"/>
          </a:xfrm>
          <a:custGeom>
            <a:avLst/>
            <a:gdLst/>
            <a:ahLst/>
            <a:cxnLst/>
            <a:rect l="l" t="t" r="r" b="b"/>
            <a:pathLst>
              <a:path w="99059" h="2828290">
                <a:moveTo>
                  <a:pt x="0" y="87007"/>
                </a:moveTo>
                <a:lnTo>
                  <a:pt x="0" y="2827750"/>
                </a:lnTo>
                <a:lnTo>
                  <a:pt x="98672" y="2740742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515372" y="1561707"/>
            <a:ext cx="263525" cy="2741295"/>
          </a:xfrm>
          <a:custGeom>
            <a:avLst/>
            <a:gdLst/>
            <a:ahLst/>
            <a:cxnLst/>
            <a:rect l="l" t="t" r="r" b="b"/>
            <a:pathLst>
              <a:path w="263525" h="2741295">
                <a:moveTo>
                  <a:pt x="0" y="0"/>
                </a:moveTo>
                <a:lnTo>
                  <a:pt x="263111" y="0"/>
                </a:lnTo>
                <a:lnTo>
                  <a:pt x="263111" y="2740742"/>
                </a:lnTo>
                <a:lnTo>
                  <a:pt x="0" y="2740742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515355" y="1561707"/>
            <a:ext cx="263525" cy="2741295"/>
          </a:xfrm>
          <a:custGeom>
            <a:avLst/>
            <a:gdLst/>
            <a:ahLst/>
            <a:cxnLst/>
            <a:rect l="l" t="t" r="r" b="b"/>
            <a:pathLst>
              <a:path w="263525" h="2741295">
                <a:moveTo>
                  <a:pt x="0" y="2740742"/>
                </a:moveTo>
                <a:lnTo>
                  <a:pt x="263127" y="2740742"/>
                </a:lnTo>
                <a:lnTo>
                  <a:pt x="263127" y="0"/>
                </a:lnTo>
                <a:lnTo>
                  <a:pt x="0" y="0"/>
                </a:lnTo>
                <a:lnTo>
                  <a:pt x="0" y="2740742"/>
                </a:lnTo>
                <a:close/>
              </a:path>
            </a:pathLst>
          </a:custGeom>
          <a:ln w="164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515372" y="1474699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11" y="87007"/>
                </a:moveTo>
                <a:lnTo>
                  <a:pt x="0" y="87007"/>
                </a:lnTo>
                <a:lnTo>
                  <a:pt x="98656" y="0"/>
                </a:lnTo>
                <a:lnTo>
                  <a:pt x="361800" y="0"/>
                </a:lnTo>
                <a:lnTo>
                  <a:pt x="263111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15355" y="1474699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436302" y="1474698"/>
            <a:ext cx="99060" cy="4241800"/>
          </a:xfrm>
          <a:custGeom>
            <a:avLst/>
            <a:gdLst/>
            <a:ahLst/>
            <a:cxnLst/>
            <a:rect l="l" t="t" r="r" b="b"/>
            <a:pathLst>
              <a:path w="99059" h="4241800">
                <a:moveTo>
                  <a:pt x="0" y="4241625"/>
                </a:moveTo>
                <a:lnTo>
                  <a:pt x="0" y="87007"/>
                </a:lnTo>
                <a:lnTo>
                  <a:pt x="98672" y="0"/>
                </a:lnTo>
                <a:lnTo>
                  <a:pt x="98672" y="4154617"/>
                </a:lnTo>
                <a:lnTo>
                  <a:pt x="0" y="4241625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436302" y="1474698"/>
            <a:ext cx="99060" cy="4241800"/>
          </a:xfrm>
          <a:custGeom>
            <a:avLst/>
            <a:gdLst/>
            <a:ahLst/>
            <a:cxnLst/>
            <a:rect l="l" t="t" r="r" b="b"/>
            <a:pathLst>
              <a:path w="99059" h="4241800">
                <a:moveTo>
                  <a:pt x="0" y="87007"/>
                </a:moveTo>
                <a:lnTo>
                  <a:pt x="0" y="4241625"/>
                </a:lnTo>
                <a:lnTo>
                  <a:pt x="98672" y="4154617"/>
                </a:lnTo>
                <a:lnTo>
                  <a:pt x="98672" y="0"/>
                </a:lnTo>
                <a:lnTo>
                  <a:pt x="0" y="87007"/>
                </a:lnTo>
                <a:close/>
              </a:path>
            </a:pathLst>
          </a:custGeom>
          <a:ln w="164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173174" y="1561705"/>
            <a:ext cx="263525" cy="4154804"/>
          </a:xfrm>
          <a:custGeom>
            <a:avLst/>
            <a:gdLst/>
            <a:ahLst/>
            <a:cxnLst/>
            <a:rect l="l" t="t" r="r" b="b"/>
            <a:pathLst>
              <a:path w="263525" h="4154804">
                <a:moveTo>
                  <a:pt x="0" y="0"/>
                </a:moveTo>
                <a:lnTo>
                  <a:pt x="263127" y="0"/>
                </a:lnTo>
                <a:lnTo>
                  <a:pt x="263127" y="4154617"/>
                </a:lnTo>
                <a:lnTo>
                  <a:pt x="0" y="415461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173174" y="1561705"/>
            <a:ext cx="263525" cy="4154804"/>
          </a:xfrm>
          <a:custGeom>
            <a:avLst/>
            <a:gdLst/>
            <a:ahLst/>
            <a:cxnLst/>
            <a:rect l="l" t="t" r="r" b="b"/>
            <a:pathLst>
              <a:path w="263525" h="4154804">
                <a:moveTo>
                  <a:pt x="0" y="4154617"/>
                </a:moveTo>
                <a:lnTo>
                  <a:pt x="263127" y="4154617"/>
                </a:lnTo>
                <a:lnTo>
                  <a:pt x="263127" y="0"/>
                </a:lnTo>
                <a:lnTo>
                  <a:pt x="0" y="0"/>
                </a:lnTo>
                <a:lnTo>
                  <a:pt x="0" y="4154617"/>
                </a:lnTo>
                <a:close/>
              </a:path>
            </a:pathLst>
          </a:custGeom>
          <a:ln w="164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173175" y="1474697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0" y="87007"/>
                </a:lnTo>
                <a:lnTo>
                  <a:pt x="98672" y="0"/>
                </a:lnTo>
                <a:lnTo>
                  <a:pt x="361800" y="0"/>
                </a:lnTo>
                <a:lnTo>
                  <a:pt x="263127" y="87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173175" y="1474696"/>
            <a:ext cx="361950" cy="86995"/>
          </a:xfrm>
          <a:custGeom>
            <a:avLst/>
            <a:gdLst/>
            <a:ahLst/>
            <a:cxnLst/>
            <a:rect l="l" t="t" r="r" b="b"/>
            <a:pathLst>
              <a:path w="361950" h="86994">
                <a:moveTo>
                  <a:pt x="263127" y="87007"/>
                </a:moveTo>
                <a:lnTo>
                  <a:pt x="361800" y="0"/>
                </a:lnTo>
                <a:lnTo>
                  <a:pt x="98672" y="0"/>
                </a:lnTo>
                <a:lnTo>
                  <a:pt x="0" y="87007"/>
                </a:lnTo>
                <a:lnTo>
                  <a:pt x="263127" y="87007"/>
                </a:lnTo>
                <a:close/>
              </a:path>
            </a:pathLst>
          </a:custGeom>
          <a:ln w="214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298969" y="1626955"/>
            <a:ext cx="0" cy="4241800"/>
          </a:xfrm>
          <a:custGeom>
            <a:avLst/>
            <a:gdLst/>
            <a:ahLst/>
            <a:cxnLst/>
            <a:rect l="l" t="t" r="r" b="b"/>
            <a:pathLst>
              <a:path h="4241800">
                <a:moveTo>
                  <a:pt x="0" y="4241625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49633" y="5868579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49633" y="5150765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49633" y="4454707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49633" y="3736893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49633" y="3040830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49633" y="2323016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49633" y="1626953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4933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677790" y="1456296"/>
            <a:ext cx="555625" cy="458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200" spc="-290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  <a:spcBef>
                <a:spcPts val="5"/>
              </a:spcBef>
            </a:pPr>
            <a:r>
              <a:rPr sz="2200" spc="-300" dirty="0">
                <a:latin typeface="Arial"/>
                <a:cs typeface="Arial"/>
              </a:rPr>
              <a:t>-200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</a:pPr>
            <a:r>
              <a:rPr sz="2200" spc="-300" dirty="0">
                <a:latin typeface="Arial"/>
                <a:cs typeface="Arial"/>
              </a:rPr>
              <a:t>-400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  <a:spcBef>
                <a:spcPts val="5"/>
              </a:spcBef>
            </a:pPr>
            <a:r>
              <a:rPr sz="2200" spc="-300" dirty="0">
                <a:latin typeface="Arial"/>
                <a:cs typeface="Arial"/>
              </a:rPr>
              <a:t>-600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10489" algn="ctr">
              <a:lnSpc>
                <a:spcPct val="100000"/>
              </a:lnSpc>
            </a:pPr>
            <a:r>
              <a:rPr sz="2200" spc="-300" dirty="0">
                <a:latin typeface="Arial"/>
                <a:cs typeface="Arial"/>
              </a:rPr>
              <a:t>-800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200" spc="-220" dirty="0">
                <a:latin typeface="Arial"/>
                <a:cs typeface="Arial"/>
              </a:rPr>
              <a:t>-</a:t>
            </a:r>
            <a:r>
              <a:rPr sz="2200" spc="-325" dirty="0">
                <a:latin typeface="Arial"/>
                <a:cs typeface="Arial"/>
              </a:rPr>
              <a:t>1000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spc="-220" dirty="0">
                <a:latin typeface="Arial"/>
                <a:cs typeface="Arial"/>
              </a:rPr>
              <a:t>-</a:t>
            </a:r>
            <a:r>
              <a:rPr sz="2200" spc="-325" dirty="0">
                <a:latin typeface="Arial"/>
                <a:cs typeface="Arial"/>
              </a:rPr>
              <a:t>1200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08409" y="2625696"/>
            <a:ext cx="239395" cy="21901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85"/>
              </a:lnSpc>
            </a:pPr>
            <a:r>
              <a:rPr sz="1650" b="1" spc="-50" dirty="0">
                <a:latin typeface="Times New Roman"/>
                <a:cs typeface="Times New Roman"/>
              </a:rPr>
              <a:t>M</a:t>
            </a:r>
            <a:r>
              <a:rPr sz="1650" b="1" spc="65" dirty="0">
                <a:latin typeface="Times New Roman"/>
                <a:cs typeface="Times New Roman"/>
              </a:rPr>
              <a:t>ill</a:t>
            </a:r>
            <a:r>
              <a:rPr sz="1650" b="1" spc="80" dirty="0">
                <a:latin typeface="Times New Roman"/>
                <a:cs typeface="Times New Roman"/>
              </a:rPr>
              <a:t>o</a:t>
            </a:r>
            <a:r>
              <a:rPr sz="1650" b="1" spc="-40" dirty="0">
                <a:latin typeface="Times New Roman"/>
                <a:cs typeface="Times New Roman"/>
              </a:rPr>
              <a:t>n</a:t>
            </a:r>
            <a:r>
              <a:rPr sz="1650" b="1" spc="35" dirty="0">
                <a:latin typeface="Times New Roman"/>
                <a:cs typeface="Times New Roman"/>
              </a:rPr>
              <a:t>e</a:t>
            </a:r>
            <a:r>
              <a:rPr sz="1650" b="1" dirty="0">
                <a:latin typeface="Times New Roman"/>
                <a:cs typeface="Times New Roman"/>
              </a:rPr>
              <a:t>s</a:t>
            </a:r>
            <a:r>
              <a:rPr sz="1650" b="1" spc="90" dirty="0">
                <a:latin typeface="Times New Roman"/>
                <a:cs typeface="Times New Roman"/>
              </a:rPr>
              <a:t> </a:t>
            </a:r>
            <a:r>
              <a:rPr sz="1650" b="1" spc="-40" dirty="0">
                <a:latin typeface="Times New Roman"/>
                <a:cs typeface="Times New Roman"/>
              </a:rPr>
              <a:t>d</a:t>
            </a:r>
            <a:r>
              <a:rPr sz="1650" b="1" dirty="0">
                <a:latin typeface="Times New Roman"/>
                <a:cs typeface="Times New Roman"/>
              </a:rPr>
              <a:t>e</a:t>
            </a:r>
            <a:r>
              <a:rPr sz="1650" b="1" spc="140" dirty="0">
                <a:latin typeface="Times New Roman"/>
                <a:cs typeface="Times New Roman"/>
              </a:rPr>
              <a:t> </a:t>
            </a:r>
            <a:r>
              <a:rPr sz="1650" b="1" spc="-70" dirty="0">
                <a:latin typeface="Times New Roman"/>
                <a:cs typeface="Times New Roman"/>
              </a:rPr>
              <a:t>U</a:t>
            </a:r>
            <a:r>
              <a:rPr sz="1650" b="1" spc="-45" dirty="0">
                <a:latin typeface="Times New Roman"/>
                <a:cs typeface="Times New Roman"/>
              </a:rPr>
              <a:t>.</a:t>
            </a:r>
            <a:r>
              <a:rPr sz="1650" b="1" spc="-40" dirty="0">
                <a:latin typeface="Times New Roman"/>
                <a:cs typeface="Times New Roman"/>
              </a:rPr>
              <a:t>S</a:t>
            </a:r>
            <a:r>
              <a:rPr sz="1650" b="1" dirty="0">
                <a:latin typeface="Times New Roman"/>
                <a:cs typeface="Times New Roman"/>
              </a:rPr>
              <a:t>.</a:t>
            </a:r>
            <a:r>
              <a:rPr sz="1650" b="1" spc="55" dirty="0">
                <a:latin typeface="Times New Roman"/>
                <a:cs typeface="Times New Roman"/>
              </a:rPr>
              <a:t> </a:t>
            </a:r>
            <a:r>
              <a:rPr sz="1650" b="1" dirty="0">
                <a:latin typeface="Times New Roman"/>
                <a:cs typeface="Times New Roman"/>
              </a:rPr>
              <a:t>$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298969" y="5868629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298969" y="5868628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956782" y="5868628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614601" y="5868627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88866" y="5868627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946685" y="5868626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604505" y="5868625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262324" y="5868624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20144" y="5868623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594409" y="5868623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252227" y="5868622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910047" y="5868621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567866" y="5868620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1417840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1</a:t>
            </a:r>
            <a:r>
              <a:rPr sz="2200" spc="-325" dirty="0">
                <a:latin typeface="Times New Roman"/>
                <a:cs typeface="Times New Roman"/>
              </a:rPr>
              <a:t>9</a:t>
            </a:r>
            <a:r>
              <a:rPr sz="2200" spc="-330" dirty="0">
                <a:latin typeface="Times New Roman"/>
                <a:cs typeface="Times New Roman"/>
              </a:rPr>
              <a:t>9</a:t>
            </a:r>
            <a:r>
              <a:rPr sz="2200" spc="-260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2075675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1</a:t>
            </a:r>
            <a:r>
              <a:rPr sz="2200" spc="-325" dirty="0">
                <a:latin typeface="Times New Roman"/>
                <a:cs typeface="Times New Roman"/>
              </a:rPr>
              <a:t>9</a:t>
            </a:r>
            <a:r>
              <a:rPr sz="2200" spc="-330" dirty="0">
                <a:latin typeface="Times New Roman"/>
                <a:cs typeface="Times New Roman"/>
              </a:rPr>
              <a:t>9</a:t>
            </a:r>
            <a:r>
              <a:rPr sz="2200" spc="-260" dirty="0">
                <a:latin typeface="Times New Roman"/>
                <a:cs typeface="Times New Roman"/>
              </a:rPr>
              <a:t>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2749981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1</a:t>
            </a:r>
            <a:r>
              <a:rPr sz="2200" spc="-325" dirty="0">
                <a:latin typeface="Times New Roman"/>
                <a:cs typeface="Times New Roman"/>
              </a:rPr>
              <a:t>9</a:t>
            </a:r>
            <a:r>
              <a:rPr sz="2200" spc="-330" dirty="0">
                <a:latin typeface="Times New Roman"/>
                <a:cs typeface="Times New Roman"/>
              </a:rPr>
              <a:t>9</a:t>
            </a:r>
            <a:r>
              <a:rPr sz="2200" spc="-260" dirty="0">
                <a:latin typeface="Times New Roman"/>
                <a:cs typeface="Times New Roman"/>
              </a:rPr>
              <a:t>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3407816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1</a:t>
            </a:r>
            <a:r>
              <a:rPr sz="2200" spc="-325" dirty="0">
                <a:latin typeface="Times New Roman"/>
                <a:cs typeface="Times New Roman"/>
              </a:rPr>
              <a:t>9</a:t>
            </a:r>
            <a:r>
              <a:rPr sz="2200" spc="-330" dirty="0">
                <a:latin typeface="Times New Roman"/>
                <a:cs typeface="Times New Roman"/>
              </a:rPr>
              <a:t>9</a:t>
            </a:r>
            <a:r>
              <a:rPr sz="2200" spc="-260" dirty="0">
                <a:latin typeface="Times New Roman"/>
                <a:cs typeface="Times New Roman"/>
              </a:rPr>
              <a:t>9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4065651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5381320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6055626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6713461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371295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5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8029143" y="6002504"/>
            <a:ext cx="42862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330" dirty="0">
                <a:latin typeface="Times New Roman"/>
                <a:cs typeface="Times New Roman"/>
              </a:rPr>
              <a:t>2</a:t>
            </a:r>
            <a:r>
              <a:rPr sz="2200" spc="-325" dirty="0">
                <a:latin typeface="Times New Roman"/>
                <a:cs typeface="Times New Roman"/>
              </a:rPr>
              <a:t>0</a:t>
            </a:r>
            <a:r>
              <a:rPr sz="2200" spc="-330" dirty="0">
                <a:latin typeface="Times New Roman"/>
                <a:cs typeface="Times New Roman"/>
              </a:rPr>
              <a:t>0</a:t>
            </a:r>
            <a:r>
              <a:rPr sz="2200" spc="-260" dirty="0">
                <a:latin typeface="Times New Roman"/>
                <a:cs typeface="Times New Roman"/>
              </a:rPr>
              <a:t>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1298971" y="1626998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298971" y="1626998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956784" y="1626997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614603" y="1626996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288869" y="1626995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946688" y="1626995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604507" y="1626994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262326" y="1626993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20146" y="1626992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594411" y="1626991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252230" y="1626991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910049" y="1626990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567869" y="1626989"/>
            <a:ext cx="0" cy="65405"/>
          </a:xfrm>
          <a:custGeom>
            <a:avLst/>
            <a:gdLst/>
            <a:ahLst/>
            <a:cxnLst/>
            <a:rect l="l" t="t" r="r" b="b"/>
            <a:pathLst>
              <a:path h="65405">
                <a:moveTo>
                  <a:pt x="0" y="0"/>
                </a:moveTo>
                <a:lnTo>
                  <a:pt x="0" y="6525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 txBox="1"/>
          <p:nvPr/>
        </p:nvSpPr>
        <p:spPr>
          <a:xfrm>
            <a:off x="4690503" y="6002504"/>
            <a:ext cx="470534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ct val="100000"/>
              </a:lnSpc>
            </a:pPr>
            <a:r>
              <a:rPr sz="2200" spc="-310" dirty="0">
                <a:latin typeface="Times New Roman"/>
                <a:cs typeface="Times New Roman"/>
              </a:rPr>
              <a:t>2001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b="1" spc="-430" dirty="0">
                <a:latin typeface="Times New Roman"/>
                <a:cs typeface="Times New Roman"/>
              </a:rPr>
              <a:t>A</a:t>
            </a:r>
            <a:r>
              <a:rPr sz="2200" b="1" spc="-325" dirty="0">
                <a:latin typeface="Times New Roman"/>
                <a:cs typeface="Times New Roman"/>
              </a:rPr>
              <a:t>ñ</a:t>
            </a:r>
            <a:r>
              <a:rPr sz="2200" b="1" spc="-330" dirty="0">
                <a:latin typeface="Times New Roman"/>
                <a:cs typeface="Times New Roman"/>
              </a:rPr>
              <a:t>o</a:t>
            </a:r>
            <a:r>
              <a:rPr sz="2200" b="1" spc="-204" dirty="0"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9595" y="3060700"/>
            <a:ext cx="546481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/>
                <a:cs typeface="Calibri"/>
              </a:rPr>
              <a:t>Gesta Zonal </a:t>
            </a:r>
            <a:r>
              <a:rPr sz="3200" b="1" spc="-10" dirty="0">
                <a:latin typeface="Calibri"/>
                <a:cs typeface="Calibri"/>
              </a:rPr>
              <a:t>de </a:t>
            </a:r>
            <a:r>
              <a:rPr sz="3200" b="1" spc="-5" dirty="0">
                <a:latin typeface="Calibri"/>
                <a:cs typeface="Calibri"/>
              </a:rPr>
              <a:t>Aire </a:t>
            </a:r>
            <a:r>
              <a:rPr sz="3200" b="1" spc="-10" dirty="0">
                <a:latin typeface="Calibri"/>
                <a:cs typeface="Calibri"/>
              </a:rPr>
              <a:t>de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Arequipa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74853"/>
            <a:ext cx="7391400" cy="793293"/>
          </a:xfrm>
          <a:prstGeom prst="rect">
            <a:avLst/>
          </a:prstGeom>
        </p:spPr>
        <p:txBody>
          <a:bodyPr vert="horz" wrap="square" lIns="0" tIns="176021" rIns="0" bIns="0" rtlCol="0">
            <a:spAutoFit/>
          </a:bodyPr>
          <a:lstStyle/>
          <a:p>
            <a:pPr marL="2909570">
              <a:lnSpc>
                <a:spcPct val="100000"/>
              </a:lnSpc>
            </a:pPr>
            <a:r>
              <a:rPr sz="4000" dirty="0"/>
              <a:t>P</a:t>
            </a:r>
            <a:r>
              <a:rPr sz="4000" spc="-10" dirty="0"/>
              <a:t>r</a:t>
            </a:r>
            <a:r>
              <a:rPr sz="4000" spc="5" dirty="0"/>
              <a:t>oc</a:t>
            </a:r>
            <a:r>
              <a:rPr sz="4000" spc="-10" dirty="0"/>
              <a:t>e</a:t>
            </a:r>
            <a:r>
              <a:rPr sz="4000" spc="5" dirty="0"/>
              <a:t>s</a:t>
            </a:r>
            <a:r>
              <a:rPr sz="4000" dirty="0"/>
              <a:t>o</a:t>
            </a:r>
          </a:p>
        </p:txBody>
      </p:sp>
      <p:sp>
        <p:nvSpPr>
          <p:cNvPr id="3" name="object 3"/>
          <p:cNvSpPr/>
          <p:nvPr/>
        </p:nvSpPr>
        <p:spPr>
          <a:xfrm>
            <a:off x="3890962" y="1125562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5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0962" y="1125562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5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3462" y="1787550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25400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5362" y="18764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0962" y="2835300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4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90962" y="2835300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4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0962" y="3857650"/>
            <a:ext cx="1905000" cy="66230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556260" marR="405130" indent="-143510">
              <a:lnSpc>
                <a:spcPct val="100000"/>
              </a:lnSpc>
              <a:spcBef>
                <a:spcPts val="40"/>
              </a:spcBef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pu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e</a:t>
            </a:r>
            <a:r>
              <a:rPr sz="2000" b="1" spc="-35" dirty="0">
                <a:solidFill>
                  <a:srgbClr val="000066"/>
                </a:solidFill>
                <a:latin typeface="Calibri"/>
                <a:cs typeface="Calibri"/>
              </a:rPr>
              <a:t>s</a:t>
            </a:r>
            <a:r>
              <a:rPr sz="2000" b="1" spc="-25" dirty="0">
                <a:solidFill>
                  <a:srgbClr val="000066"/>
                </a:solidFill>
                <a:latin typeface="Calibri"/>
                <a:cs typeface="Calibri"/>
              </a:rPr>
              <a:t>t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 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-1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Plan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400" y="5948388"/>
            <a:ext cx="1905000" cy="662305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553085" marR="332740" indent="-216535">
              <a:lnSpc>
                <a:spcPct val="100000"/>
              </a:lnSpc>
              <a:spcBef>
                <a:spcPts val="40"/>
              </a:spcBef>
            </a:pP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000066"/>
                </a:solidFill>
                <a:latin typeface="Calibri"/>
                <a:cs typeface="Calibri"/>
              </a:rPr>
              <a:t>r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o</a:t>
            </a:r>
            <a:r>
              <a:rPr sz="2000" b="1" spc="0" dirty="0">
                <a:solidFill>
                  <a:srgbClr val="000066"/>
                </a:solidFill>
                <a:latin typeface="Calibri"/>
                <a:cs typeface="Calibri"/>
              </a:rPr>
              <a:t>b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c</a:t>
            </a:r>
            <a:r>
              <a:rPr sz="2000" b="1" spc="-15" dirty="0">
                <a:solidFill>
                  <a:srgbClr val="000066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ó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n 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del</a:t>
            </a:r>
            <a:r>
              <a:rPr sz="2000" b="1" spc="-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Plan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95962" y="4189438"/>
            <a:ext cx="1151255" cy="561340"/>
          </a:xfrm>
          <a:custGeom>
            <a:avLst/>
            <a:gdLst/>
            <a:ahLst/>
            <a:cxnLst/>
            <a:rect l="l" t="t" r="r" b="b"/>
            <a:pathLst>
              <a:path w="1151254" h="561339">
                <a:moveTo>
                  <a:pt x="0" y="0"/>
                </a:moveTo>
                <a:lnTo>
                  <a:pt x="1151013" y="561136"/>
                </a:lnTo>
              </a:path>
            </a:pathLst>
          </a:custGeom>
          <a:ln w="25400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8858" y="4710760"/>
            <a:ext cx="85725" cy="68580"/>
          </a:xfrm>
          <a:custGeom>
            <a:avLst/>
            <a:gdLst/>
            <a:ahLst/>
            <a:cxnLst/>
            <a:rect l="l" t="t" r="r" b="b"/>
            <a:pathLst>
              <a:path w="85725" h="68579">
                <a:moveTo>
                  <a:pt x="33400" y="0"/>
                </a:moveTo>
                <a:lnTo>
                  <a:pt x="0" y="68491"/>
                </a:lnTo>
                <a:lnTo>
                  <a:pt x="85191" y="67640"/>
                </a:lnTo>
                <a:lnTo>
                  <a:pt x="334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3462" y="3497288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0"/>
                </a:moveTo>
                <a:lnTo>
                  <a:pt x="0" y="296862"/>
                </a:lnTo>
              </a:path>
            </a:pathLst>
          </a:custGeom>
          <a:ln w="25400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5362" y="37814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0687" y="4189438"/>
            <a:ext cx="1080770" cy="560070"/>
          </a:xfrm>
          <a:custGeom>
            <a:avLst/>
            <a:gdLst/>
            <a:ahLst/>
            <a:cxnLst/>
            <a:rect l="l" t="t" r="r" b="b"/>
            <a:pathLst>
              <a:path w="1080770" h="560070">
                <a:moveTo>
                  <a:pt x="1080274" y="0"/>
                </a:moveTo>
                <a:lnTo>
                  <a:pt x="0" y="559752"/>
                </a:lnTo>
              </a:path>
            </a:pathLst>
          </a:custGeom>
          <a:ln w="25400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4312" y="4709515"/>
            <a:ext cx="85725" cy="69215"/>
          </a:xfrm>
          <a:custGeom>
            <a:avLst/>
            <a:gdLst/>
            <a:ahLst/>
            <a:cxnLst/>
            <a:rect l="l" t="t" r="r" b="b"/>
            <a:pathLst>
              <a:path w="85725" h="69214">
                <a:moveTo>
                  <a:pt x="50126" y="0"/>
                </a:moveTo>
                <a:lnTo>
                  <a:pt x="0" y="68884"/>
                </a:lnTo>
                <a:lnTo>
                  <a:pt x="85191" y="67652"/>
                </a:lnTo>
                <a:lnTo>
                  <a:pt x="50126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0962" y="1952650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5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0962" y="1952650"/>
            <a:ext cx="1905000" cy="662305"/>
          </a:xfrm>
          <a:custGeom>
            <a:avLst/>
            <a:gdLst/>
            <a:ahLst/>
            <a:cxnLst/>
            <a:rect l="l" t="t" r="r" b="b"/>
            <a:pathLst>
              <a:path w="1905000" h="662305">
                <a:moveTo>
                  <a:pt x="0" y="0"/>
                </a:moveTo>
                <a:lnTo>
                  <a:pt x="1905000" y="0"/>
                </a:lnTo>
                <a:lnTo>
                  <a:pt x="1905000" y="661987"/>
                </a:lnTo>
                <a:lnTo>
                  <a:pt x="0" y="6619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973410" y="1135494"/>
            <a:ext cx="1738630" cy="2345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59690" algn="ctr">
              <a:lnSpc>
                <a:spcPct val="100000"/>
              </a:lnSpc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Diagnóstico 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Línea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-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Base</a:t>
            </a: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  <a:spcBef>
                <a:spcPts val="1710"/>
              </a:spcBef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Medidas</a:t>
            </a:r>
            <a:r>
              <a:rPr sz="2000" b="1" spc="-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mejora 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calidad</a:t>
            </a:r>
            <a:r>
              <a:rPr sz="2000" b="1" spc="-10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222885" marR="250825" indent="-17145" algn="ctr">
              <a:lnSpc>
                <a:spcPct val="100000"/>
              </a:lnSpc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Priorización 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-8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medidas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43462" y="2614637"/>
            <a:ext cx="0" cy="157480"/>
          </a:xfrm>
          <a:custGeom>
            <a:avLst/>
            <a:gdLst/>
            <a:ahLst/>
            <a:cxnLst/>
            <a:rect l="l" t="t" r="r" b="b"/>
            <a:pathLst>
              <a:path h="157480">
                <a:moveTo>
                  <a:pt x="0" y="0"/>
                </a:moveTo>
                <a:lnTo>
                  <a:pt x="0" y="157162"/>
                </a:lnTo>
              </a:path>
            </a:pathLst>
          </a:custGeom>
          <a:ln w="25400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5362" y="27591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60925" y="574994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66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797050" y="4773638"/>
          <a:ext cx="6154737" cy="1019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5000"/>
                <a:gridCol w="1192212"/>
                <a:gridCol w="1152525"/>
                <a:gridCol w="1905000"/>
              </a:tblGrid>
              <a:tr h="269875">
                <a:tc rowSpan="2">
                  <a:txBody>
                    <a:bodyPr/>
                    <a:lstStyle/>
                    <a:p>
                      <a:pPr marL="565785" marR="508000" indent="-104139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000" b="1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b="1" spc="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b="1" spc="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2000" b="1" spc="-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2000" b="1" spc="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20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sz="2000" b="1" spc="-2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="1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a  </a:t>
                      </a:r>
                      <a:r>
                        <a:rPr sz="2000" b="1" spc="-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Pública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25400">
                      <a:solidFill>
                        <a:srgbClr val="00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553720" marR="545465" indent="-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000" b="1" spc="-1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Diálogo  </a:t>
                      </a:r>
                      <a:r>
                        <a:rPr sz="2000" b="1" spc="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000" b="1" spc="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20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lí</a:t>
                      </a:r>
                      <a:r>
                        <a:rPr sz="2000" b="1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2000" b="1" spc="-10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2000" b="1" spc="5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2000" b="1" dirty="0">
                          <a:solidFill>
                            <a:srgbClr val="000066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3921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66FF33"/>
                      </a:solidFill>
                      <a:prstDash val="solid"/>
                    </a:lnR>
                    <a:lnT w="25400">
                      <a:solidFill>
                        <a:srgbClr val="00FF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400">
                      <a:solidFill>
                        <a:srgbClr val="66FF3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FF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322262">
                <a:tc gridSpan="2"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400">
                      <a:solidFill>
                        <a:srgbClr val="66FF33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400">
                      <a:solidFill>
                        <a:srgbClr val="66FF33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4980" rIns="0" bIns="0" rtlCol="0">
            <a:spAutoFit/>
          </a:bodyPr>
          <a:lstStyle/>
          <a:p>
            <a:pPr marL="1993264">
              <a:lnSpc>
                <a:spcPct val="100000"/>
              </a:lnSpc>
            </a:pPr>
            <a:r>
              <a:rPr sz="4400" spc="-15" dirty="0"/>
              <a:t>Contexto</a:t>
            </a:r>
            <a:r>
              <a:rPr sz="4400" spc="-5" dirty="0"/>
              <a:t> </a:t>
            </a:r>
            <a:r>
              <a:rPr sz="4400" spc="-15" dirty="0"/>
              <a:t>Legal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64540" y="1546212"/>
            <a:ext cx="7577455" cy="429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400" spc="-5" dirty="0">
                <a:latin typeface="Calibri"/>
                <a:cs typeface="Calibri"/>
              </a:rPr>
              <a:t>•	</a:t>
            </a:r>
            <a:r>
              <a:rPr sz="2000" b="1" spc="-10" dirty="0">
                <a:latin typeface="Calibri"/>
                <a:cs typeface="Calibri"/>
              </a:rPr>
              <a:t>D.S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074-2001-PCM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Reglamento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Estándares Nacionales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Calidad Ambiental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del</a:t>
            </a:r>
            <a:r>
              <a:rPr sz="2000" b="1" spc="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Aire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6870" marR="2150745" indent="-344170">
              <a:lnSpc>
                <a:spcPct val="100000"/>
              </a:lnSpc>
              <a:buSzPct val="120000"/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000" b="1" dirty="0">
                <a:latin typeface="Calibri"/>
                <a:cs typeface="Calibri"/>
              </a:rPr>
              <a:t>Acuerdo </a:t>
            </a:r>
            <a:r>
              <a:rPr sz="2000" b="1" spc="-10" dirty="0">
                <a:latin typeface="Calibri"/>
                <a:cs typeface="Calibri"/>
              </a:rPr>
              <a:t>90-05, </a:t>
            </a:r>
            <a:r>
              <a:rPr sz="2000" b="1" spc="-5" dirty="0">
                <a:latin typeface="Calibri"/>
                <a:cs typeface="Calibri"/>
              </a:rPr>
              <a:t>Gesta </a:t>
            </a:r>
            <a:r>
              <a:rPr sz="2000" b="1" dirty="0">
                <a:latin typeface="Calibri"/>
                <a:cs typeface="Calibri"/>
              </a:rPr>
              <a:t>Zonal de </a:t>
            </a:r>
            <a:r>
              <a:rPr sz="2000" b="1" spc="-10" dirty="0">
                <a:latin typeface="Calibri"/>
                <a:cs typeface="Calibri"/>
              </a:rPr>
              <a:t>Aire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Arequipa 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Opinión</a:t>
            </a:r>
            <a:r>
              <a:rPr sz="2000" b="1" spc="-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favorable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Acción A Limpiar el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Aire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Arequipa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356870" marR="1102360" indent="-344170">
              <a:lnSpc>
                <a:spcPct val="120000"/>
              </a:lnSpc>
              <a:buSzPct val="120000"/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000" b="1" dirty="0">
                <a:latin typeface="Calibri"/>
                <a:cs typeface="Calibri"/>
              </a:rPr>
              <a:t>Acuerdo </a:t>
            </a:r>
            <a:r>
              <a:rPr sz="2000" b="1" spc="-10" dirty="0">
                <a:latin typeface="Calibri"/>
                <a:cs typeface="Calibri"/>
              </a:rPr>
              <a:t>59-05, </a:t>
            </a:r>
            <a:r>
              <a:rPr sz="2000" b="1" spc="-5" dirty="0">
                <a:latin typeface="Calibri"/>
                <a:cs typeface="Calibri"/>
              </a:rPr>
              <a:t>Comisión Ambiental Regional </a:t>
            </a:r>
            <a:r>
              <a:rPr sz="2000" b="1" dirty="0">
                <a:latin typeface="Calibri"/>
                <a:cs typeface="Calibri"/>
              </a:rPr>
              <a:t>de </a:t>
            </a:r>
            <a:r>
              <a:rPr sz="2000" b="1" spc="-5" dirty="0">
                <a:latin typeface="Calibri"/>
                <a:cs typeface="Calibri"/>
              </a:rPr>
              <a:t>Arequipa 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Opinión</a:t>
            </a:r>
            <a:r>
              <a:rPr sz="2000" b="1" spc="-95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favorable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  <a:spcBef>
                <a:spcPts val="480"/>
              </a:spcBef>
            </a:pP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Acción A Limpiar el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Aire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6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Arequipa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6870" indent="-344170">
              <a:lnSpc>
                <a:spcPct val="100000"/>
              </a:lnSpc>
              <a:spcBef>
                <a:spcPts val="5"/>
              </a:spcBef>
              <a:buSzPct val="120000"/>
              <a:buFont typeface="Calibri"/>
              <a:buChar char="•"/>
              <a:tabLst>
                <a:tab pos="356870" algn="l"/>
                <a:tab pos="357505" algn="l"/>
              </a:tabLst>
            </a:pPr>
            <a:r>
              <a:rPr sz="2000" b="1" spc="-10" dirty="0">
                <a:latin typeface="Calibri"/>
                <a:cs typeface="Calibri"/>
              </a:rPr>
              <a:t>DCD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024-2005-CD/CONAM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Aprueba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el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Plan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Acción A Limpiar el </a:t>
            </a:r>
            <a:r>
              <a:rPr sz="2000" b="1" spc="-10" dirty="0">
                <a:solidFill>
                  <a:srgbClr val="000066"/>
                </a:solidFill>
                <a:latin typeface="Calibri"/>
                <a:cs typeface="Calibri"/>
              </a:rPr>
              <a:t>Aire </a:t>
            </a:r>
            <a:r>
              <a:rPr sz="2000" b="1" dirty="0">
                <a:solidFill>
                  <a:srgbClr val="000066"/>
                </a:solidFill>
                <a:latin typeface="Calibri"/>
                <a:cs typeface="Calibri"/>
              </a:rPr>
              <a:t>de</a:t>
            </a:r>
            <a:r>
              <a:rPr sz="2000" b="1" spc="70" dirty="0">
                <a:solidFill>
                  <a:srgbClr val="000066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00066"/>
                </a:solidFill>
                <a:latin typeface="Calibri"/>
                <a:cs typeface="Calibri"/>
              </a:rPr>
              <a:t>Arequipa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</TotalTime>
  <Words>1672</Words>
  <Application>Microsoft Office PowerPoint</Application>
  <PresentationFormat>Presentación en pantalla (4:3)</PresentationFormat>
  <Paragraphs>616</Paragraphs>
  <Slides>40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1" baseType="lpstr">
      <vt:lpstr>Concurrencia</vt:lpstr>
      <vt:lpstr>Presentación de PowerPoint</vt:lpstr>
      <vt:lpstr>Problemas Ambientales Prioritarios de  Arequipa</vt:lpstr>
      <vt:lpstr>Causas del deterioro de la calidad del aire</vt:lpstr>
      <vt:lpstr>Calidad del aire</vt:lpstr>
      <vt:lpstr>Relación de CO con las emisiones de combustión</vt:lpstr>
      <vt:lpstr>Balanza Comercial de Hidrocarburos Millones de U.S. $</vt:lpstr>
      <vt:lpstr>Presentación de PowerPoint</vt:lpstr>
      <vt:lpstr>Proceso</vt:lpstr>
      <vt:lpstr>Contexto Legal</vt:lpstr>
      <vt:lpstr>Medidas para establecer y/o fortalecer el  programa de vigilancia</vt:lpstr>
      <vt:lpstr>Medidas para mejorar la calidad de aire y prevenir su  deterioro</vt:lpstr>
      <vt:lpstr>Medidas para mejorar la calidad de aire y prevenir su  deterioro</vt:lpstr>
      <vt:lpstr>Medidas para mejorar la calidad de aire y prevenir su  deterioro</vt:lpstr>
      <vt:lpstr>Medidas para mejorar la calidad de aire y prevenir su  deterioro</vt:lpstr>
      <vt:lpstr>Medidas para mejorar la calidad de aire y prevenir su  deterioro</vt:lpstr>
      <vt:lpstr>Sistema Local de Gestión Ambiental de  Arequipa</vt:lpstr>
      <vt:lpstr>Presentación de PowerPoint</vt:lpstr>
      <vt:lpstr>MEDIDAS PRIORIZADAS para mejorar la calidad del aire</vt:lpstr>
      <vt:lpstr>Transporte y Revisiones técnicas 2007  Seminario Internacional</vt:lpstr>
      <vt:lpstr>Inventario de emisiones:  fuentes estacionarias y móviles</vt:lpstr>
      <vt:lpstr>Encuesta Origen-Destino  Distribución de los viajes por modo de transporte</vt:lpstr>
      <vt:lpstr>Características del Área de Estudio</vt:lpstr>
      <vt:lpstr>Consumo de Combustible</vt:lpstr>
      <vt:lpstr>Estadística del Parque Automotor (Año 2002 y 2007) - SUNARP</vt:lpstr>
      <vt:lpstr>Distribución Vehículos 2007</vt:lpstr>
      <vt:lpstr>Resultados</vt:lpstr>
      <vt:lpstr>Presentación de PowerPoint</vt:lpstr>
      <vt:lpstr>Revisiones Técnicas</vt:lpstr>
      <vt:lpstr>Transporte Público Masivo</vt:lpstr>
      <vt:lpstr>Presentación de PowerPoint</vt:lpstr>
      <vt:lpstr>Beneficios ambientales</vt:lpstr>
      <vt:lpstr>Implementación de la Guía de Buenas Prácticas en  Pollerías</vt:lpstr>
      <vt:lpstr>Audiencia Pública Pollerías</vt:lpstr>
      <vt:lpstr>Astoria</vt:lpstr>
      <vt:lpstr>Eficiencia tecnológica Ladrilleras  Horno convencional</vt:lpstr>
      <vt:lpstr>Eficiencia tecnológica Ladrilleras  Horno convencional</vt:lpstr>
      <vt:lpstr>Sistema de Vigilancia de la Calidad del Aire</vt:lpstr>
      <vt:lpstr>Proyectos Fase I PRAL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A Limpiar el Aire Arequipa</dc:title>
  <dc:creator>Eduardo Talavera Ampuero</dc:creator>
  <cp:lastModifiedBy>Usuario</cp:lastModifiedBy>
  <cp:revision>1</cp:revision>
  <dcterms:created xsi:type="dcterms:W3CDTF">2016-07-05T18:33:43Z</dcterms:created>
  <dcterms:modified xsi:type="dcterms:W3CDTF">2016-07-05T18:43:39Z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2009-11-24T00:00:00Z</vt:filetime>
  </property>
  <property fmtid="{D5CDD505-2E9C-101B-9397-08002B2CF9AE}" pid="3" name="Creator">
    <vt:lpwstr>Acrobat PDFMaker 9.0 para PowerPoint</vt:lpwstr>
  </property>
  <property fmtid="{D5CDD505-2E9C-101B-9397-08002B2CF9AE}" pid="4" name="LastSaved">
    <vt:filetime>2016-07-05T00:00:00Z</vt:filetime>
  </property>
</Properties>
</file>